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74" r:id="rId6"/>
    <p:sldId id="273" r:id="rId7"/>
    <p:sldId id="257" r:id="rId8"/>
    <p:sldId id="267" r:id="rId9"/>
    <p:sldId id="277" r:id="rId10"/>
    <p:sldId id="269" r:id="rId11"/>
    <p:sldId id="262" r:id="rId12"/>
    <p:sldId id="270" r:id="rId13"/>
    <p:sldId id="279" r:id="rId14"/>
    <p:sldId id="268" r:id="rId15"/>
    <p:sldId id="280" r:id="rId16"/>
    <p:sldId id="281" r:id="rId17"/>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Franklin Gothic Book" panose="020B05030201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Franklin Gothic Book" panose="020B05030201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Franklin Gothic Book" panose="020B05030201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Franklin Gothic Book" panose="020B05030201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Franklin Gothic Book" panose="020B0503020102020204" pitchFamily="34" charset="0"/>
        <a:ea typeface="+mn-ea"/>
        <a:cs typeface="+mn-cs"/>
      </a:defRPr>
    </a:lvl5pPr>
    <a:lvl6pPr marL="2286000" algn="l" defTabSz="914400" rtl="0" eaLnBrk="1" latinLnBrk="0" hangingPunct="1">
      <a:defRPr kern="1200">
        <a:solidFill>
          <a:schemeClr val="tx1"/>
        </a:solidFill>
        <a:latin typeface="Franklin Gothic Book" panose="020B0503020102020204" pitchFamily="34" charset="0"/>
        <a:ea typeface="+mn-ea"/>
        <a:cs typeface="+mn-cs"/>
      </a:defRPr>
    </a:lvl6pPr>
    <a:lvl7pPr marL="2743200" algn="l" defTabSz="914400" rtl="0" eaLnBrk="1" latinLnBrk="0" hangingPunct="1">
      <a:defRPr kern="1200">
        <a:solidFill>
          <a:schemeClr val="tx1"/>
        </a:solidFill>
        <a:latin typeface="Franklin Gothic Book" panose="020B0503020102020204" pitchFamily="34" charset="0"/>
        <a:ea typeface="+mn-ea"/>
        <a:cs typeface="+mn-cs"/>
      </a:defRPr>
    </a:lvl7pPr>
    <a:lvl8pPr marL="3200400" algn="l" defTabSz="914400" rtl="0" eaLnBrk="1" latinLnBrk="0" hangingPunct="1">
      <a:defRPr kern="1200">
        <a:solidFill>
          <a:schemeClr val="tx1"/>
        </a:solidFill>
        <a:latin typeface="Franklin Gothic Book" panose="020B0503020102020204" pitchFamily="34" charset="0"/>
        <a:ea typeface="+mn-ea"/>
        <a:cs typeface="+mn-cs"/>
      </a:defRPr>
    </a:lvl8pPr>
    <a:lvl9pPr marL="3657600" algn="l" defTabSz="914400" rtl="0" eaLnBrk="1" latinLnBrk="0" hangingPunct="1">
      <a:defRPr kern="1200">
        <a:solidFill>
          <a:schemeClr val="tx1"/>
        </a:solidFill>
        <a:latin typeface="Franklin Gothic Book" panose="020B0503020102020204" pitchFamily="34" charset="0"/>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lton, Emily"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A4B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0A4992-492A-45F2-BC9E-F802F5776E27}" v="3" dt="2024-03-20T01:41:55.2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6" d="100"/>
          <a:sy n="86" d="100"/>
        </p:scale>
        <p:origin x="514"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6" descr="A picture containing chart&#10;&#10;Description automatically generated">
            <a:extLst>
              <a:ext uri="{FF2B5EF4-FFF2-40B4-BE49-F238E27FC236}">
                <a16:creationId xmlns:a16="http://schemas.microsoft.com/office/drawing/2014/main" id="{FE8A5939-E03B-3A48-DEE0-C2C12C74CB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457325" y="522288"/>
            <a:ext cx="9144000" cy="1655762"/>
          </a:xfrm>
        </p:spPr>
        <p:txBody>
          <a:bodyPr anchor="b">
            <a:noAutofit/>
          </a:bodyPr>
          <a:lstStyle>
            <a:lvl1pPr algn="ctr">
              <a:defRPr sz="4000">
                <a:latin typeface="Franklin Gothic Medium" panose="020B0603020102020204" pitchFamily="34" charset="0"/>
              </a:defRPr>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2E0AAC3A-1DF2-51F1-1BC5-CA66B2209CFB}"/>
              </a:ext>
            </a:extLst>
          </p:cNvPr>
          <p:cNvSpPr>
            <a:spLocks noGrp="1"/>
          </p:cNvSpPr>
          <p:nvPr>
            <p:ph type="dt" sz="half" idx="10"/>
          </p:nvPr>
        </p:nvSpPr>
        <p:spPr/>
        <p:txBody>
          <a:bodyPr/>
          <a:lstStyle>
            <a:lvl1pPr>
              <a:defRPr/>
            </a:lvl1pPr>
          </a:lstStyle>
          <a:p>
            <a:pPr>
              <a:defRPr/>
            </a:pPr>
            <a:fld id="{600094A4-2C03-4D54-902D-3980CA9B4791}" type="datetimeFigureOut">
              <a:rPr lang="en-US"/>
              <a:pPr>
                <a:defRPr/>
              </a:pPr>
              <a:t>3/20/2024</a:t>
            </a:fld>
            <a:endParaRPr lang="en-US" dirty="0"/>
          </a:p>
        </p:txBody>
      </p:sp>
      <p:sp>
        <p:nvSpPr>
          <p:cNvPr id="5" name="Footer Placeholder 4">
            <a:extLst>
              <a:ext uri="{FF2B5EF4-FFF2-40B4-BE49-F238E27FC236}">
                <a16:creationId xmlns:a16="http://schemas.microsoft.com/office/drawing/2014/main" id="{2ED188CF-0EA5-C135-48B6-CC9CEEB72A3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9BAAE2F-B771-5538-B365-F7ABE6FBC039}"/>
              </a:ext>
            </a:extLst>
          </p:cNvPr>
          <p:cNvSpPr>
            <a:spLocks noGrp="1"/>
          </p:cNvSpPr>
          <p:nvPr>
            <p:ph type="sldNum" sz="quarter" idx="12"/>
          </p:nvPr>
        </p:nvSpPr>
        <p:spPr/>
        <p:txBody>
          <a:bodyPr/>
          <a:lstStyle>
            <a:lvl1pPr>
              <a:defRPr/>
            </a:lvl1pPr>
          </a:lstStyle>
          <a:p>
            <a:pPr>
              <a:defRPr/>
            </a:pPr>
            <a:fld id="{A3673C5B-2FE5-4AC2-9E9A-970DF4379648}" type="slidenum">
              <a:rPr lang="en-US"/>
              <a:pPr>
                <a:defRPr/>
              </a:pPr>
              <a:t>‹#›</a:t>
            </a:fld>
            <a:endParaRPr lang="en-US" dirty="0"/>
          </a:p>
        </p:txBody>
      </p:sp>
    </p:spTree>
    <p:extLst>
      <p:ext uri="{BB962C8B-B14F-4D97-AF65-F5344CB8AC3E}">
        <p14:creationId xmlns:p14="http://schemas.microsoft.com/office/powerpoint/2010/main" val="3380577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A6F0346-58E6-6122-8520-ACD08B782C1E}"/>
              </a:ext>
            </a:extLst>
          </p:cNvPr>
          <p:cNvSpPr>
            <a:spLocks noGrp="1"/>
          </p:cNvSpPr>
          <p:nvPr>
            <p:ph type="dt" sz="half" idx="10"/>
          </p:nvPr>
        </p:nvSpPr>
        <p:spPr/>
        <p:txBody>
          <a:bodyPr/>
          <a:lstStyle>
            <a:lvl1pPr>
              <a:defRPr smtClean="0"/>
            </a:lvl1pPr>
          </a:lstStyle>
          <a:p>
            <a:pPr>
              <a:defRPr/>
            </a:pPr>
            <a:fld id="{5367CF2D-4EB2-4943-BB0B-60636BDFF286}" type="datetimeFigureOut">
              <a:rPr lang="en-US"/>
              <a:pPr>
                <a:defRPr/>
              </a:pPr>
              <a:t>3/20/2024</a:t>
            </a:fld>
            <a:endParaRPr lang="en-US"/>
          </a:p>
        </p:txBody>
      </p:sp>
      <p:sp>
        <p:nvSpPr>
          <p:cNvPr id="5" name="Footer Placeholder 4">
            <a:extLst>
              <a:ext uri="{FF2B5EF4-FFF2-40B4-BE49-F238E27FC236}">
                <a16:creationId xmlns:a16="http://schemas.microsoft.com/office/drawing/2014/main" id="{B24D91B0-F0D0-3999-C31A-23E38A9ABC1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C101B6F-8BC9-6599-8F77-D48A0A25EE5B}"/>
              </a:ext>
            </a:extLst>
          </p:cNvPr>
          <p:cNvSpPr>
            <a:spLocks noGrp="1"/>
          </p:cNvSpPr>
          <p:nvPr>
            <p:ph type="sldNum" sz="quarter" idx="12"/>
          </p:nvPr>
        </p:nvSpPr>
        <p:spPr/>
        <p:txBody>
          <a:bodyPr/>
          <a:lstStyle>
            <a:lvl1pPr>
              <a:defRPr smtClean="0"/>
            </a:lvl1pPr>
          </a:lstStyle>
          <a:p>
            <a:pPr>
              <a:defRPr/>
            </a:pPr>
            <a:fld id="{480153D5-2A23-47F9-9BCE-DD7979D8EFF6}" type="slidenum">
              <a:rPr lang="en-US"/>
              <a:pPr>
                <a:defRPr/>
              </a:pPr>
              <a:t>‹#›</a:t>
            </a:fld>
            <a:endParaRPr lang="en-US"/>
          </a:p>
        </p:txBody>
      </p:sp>
    </p:spTree>
    <p:extLst>
      <p:ext uri="{BB962C8B-B14F-4D97-AF65-F5344CB8AC3E}">
        <p14:creationId xmlns:p14="http://schemas.microsoft.com/office/powerpoint/2010/main" val="1247152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A picture containing text&#10;&#10;Description automatically generated">
            <a:extLst>
              <a:ext uri="{FF2B5EF4-FFF2-40B4-BE49-F238E27FC236}">
                <a16:creationId xmlns:a16="http://schemas.microsoft.com/office/drawing/2014/main" id="{6FB9324B-AB35-FE20-BA26-EFF82EC62E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latin typeface="+mn-lt"/>
              </a:defRPr>
            </a:lvl1pPr>
            <a:lvl2pPr>
              <a:defRPr>
                <a:solidFill>
                  <a:schemeClr val="tx1"/>
                </a:solidFill>
                <a:latin typeface="+mn-lt"/>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5DA3BAF2-BA06-DDFE-06BF-0EEFF741BC51}"/>
              </a:ext>
            </a:extLst>
          </p:cNvPr>
          <p:cNvSpPr>
            <a:spLocks noGrp="1"/>
          </p:cNvSpPr>
          <p:nvPr>
            <p:ph type="dt" sz="half" idx="10"/>
          </p:nvPr>
        </p:nvSpPr>
        <p:spPr/>
        <p:txBody>
          <a:bodyPr/>
          <a:lstStyle>
            <a:lvl1pPr>
              <a:defRPr/>
            </a:lvl1pPr>
          </a:lstStyle>
          <a:p>
            <a:pPr>
              <a:defRPr/>
            </a:pPr>
            <a:fld id="{83CA805A-5E0D-4B4F-B755-265168F73BFF}" type="datetimeFigureOut">
              <a:rPr lang="en-US"/>
              <a:pPr>
                <a:defRPr/>
              </a:pPr>
              <a:t>3/20/2024</a:t>
            </a:fld>
            <a:endParaRPr lang="en-US" dirty="0"/>
          </a:p>
        </p:txBody>
      </p:sp>
      <p:sp>
        <p:nvSpPr>
          <p:cNvPr id="6" name="Footer Placeholder 4">
            <a:extLst>
              <a:ext uri="{FF2B5EF4-FFF2-40B4-BE49-F238E27FC236}">
                <a16:creationId xmlns:a16="http://schemas.microsoft.com/office/drawing/2014/main" id="{7F6FE779-AE2F-F0C3-19D1-D553709A5A4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AFE86DF-96B2-2212-CDDA-C2A45704FB53}"/>
              </a:ext>
            </a:extLst>
          </p:cNvPr>
          <p:cNvSpPr>
            <a:spLocks noGrp="1"/>
          </p:cNvSpPr>
          <p:nvPr>
            <p:ph type="sldNum" sz="quarter" idx="12"/>
          </p:nvPr>
        </p:nvSpPr>
        <p:spPr/>
        <p:txBody>
          <a:bodyPr/>
          <a:lstStyle>
            <a:lvl1pPr>
              <a:defRPr/>
            </a:lvl1pPr>
          </a:lstStyle>
          <a:p>
            <a:pPr>
              <a:defRPr/>
            </a:pPr>
            <a:fld id="{5905B997-5E56-4B24-9499-1547A8174978}" type="slidenum">
              <a:rPr lang="en-US"/>
              <a:pPr>
                <a:defRPr/>
              </a:pPr>
              <a:t>‹#›</a:t>
            </a:fld>
            <a:endParaRPr lang="en-US" dirty="0"/>
          </a:p>
        </p:txBody>
      </p:sp>
    </p:spTree>
    <p:extLst>
      <p:ext uri="{BB962C8B-B14F-4D97-AF65-F5344CB8AC3E}">
        <p14:creationId xmlns:p14="http://schemas.microsoft.com/office/powerpoint/2010/main" val="374281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3" name="Picture 6" descr="A picture containing text&#10;&#10;Description automatically generated">
            <a:extLst>
              <a:ext uri="{FF2B5EF4-FFF2-40B4-BE49-F238E27FC236}">
                <a16:creationId xmlns:a16="http://schemas.microsoft.com/office/drawing/2014/main" id="{761FB28D-CF70-E7BF-AA6E-70C18FED32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98500" y="290514"/>
            <a:ext cx="9750425" cy="842961"/>
          </a:xfrm>
        </p:spPr>
        <p:txBody>
          <a:bodyPr anchor="b">
            <a:noAutofit/>
          </a:bodyPr>
          <a:lstStyle>
            <a:lvl1pPr>
              <a:defRPr sz="4000">
                <a:latin typeface="Franklin Gothic Medium" panose="020B0603020102020204" pitchFamily="34" charset="0"/>
              </a:defRPr>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04426BA0-B0EA-C3E8-10C9-1AEE3A80316D}"/>
              </a:ext>
            </a:extLst>
          </p:cNvPr>
          <p:cNvSpPr>
            <a:spLocks noGrp="1"/>
          </p:cNvSpPr>
          <p:nvPr>
            <p:ph type="dt" sz="half" idx="10"/>
          </p:nvPr>
        </p:nvSpPr>
        <p:spPr/>
        <p:txBody>
          <a:bodyPr/>
          <a:lstStyle>
            <a:lvl1pPr>
              <a:defRPr/>
            </a:lvl1pPr>
          </a:lstStyle>
          <a:p>
            <a:pPr>
              <a:defRPr/>
            </a:pPr>
            <a:fld id="{AB941F50-E7E4-45BF-AEF2-AF15AE1758F4}" type="datetimeFigureOut">
              <a:rPr lang="en-US"/>
              <a:pPr>
                <a:defRPr/>
              </a:pPr>
              <a:t>3/20/2024</a:t>
            </a:fld>
            <a:endParaRPr lang="en-US" dirty="0"/>
          </a:p>
        </p:txBody>
      </p:sp>
      <p:sp>
        <p:nvSpPr>
          <p:cNvPr id="5" name="Footer Placeholder 4">
            <a:extLst>
              <a:ext uri="{FF2B5EF4-FFF2-40B4-BE49-F238E27FC236}">
                <a16:creationId xmlns:a16="http://schemas.microsoft.com/office/drawing/2014/main" id="{BA90F476-00CE-C9A4-9BD3-B4266B7CE6B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69A1B97-2673-8F0C-2AF6-1DED7B4E60A3}"/>
              </a:ext>
            </a:extLst>
          </p:cNvPr>
          <p:cNvSpPr>
            <a:spLocks noGrp="1"/>
          </p:cNvSpPr>
          <p:nvPr>
            <p:ph type="sldNum" sz="quarter" idx="12"/>
          </p:nvPr>
        </p:nvSpPr>
        <p:spPr/>
        <p:txBody>
          <a:bodyPr/>
          <a:lstStyle>
            <a:lvl1pPr>
              <a:defRPr/>
            </a:lvl1pPr>
          </a:lstStyle>
          <a:p>
            <a:pPr>
              <a:defRPr/>
            </a:pPr>
            <a:fld id="{90EB309F-07A6-437F-BB30-91F0717DABD5}" type="slidenum">
              <a:rPr lang="en-US"/>
              <a:pPr>
                <a:defRPr/>
              </a:pPr>
              <a:t>‹#›</a:t>
            </a:fld>
            <a:endParaRPr lang="en-US" dirty="0"/>
          </a:p>
        </p:txBody>
      </p:sp>
    </p:spTree>
    <p:extLst>
      <p:ext uri="{BB962C8B-B14F-4D97-AF65-F5344CB8AC3E}">
        <p14:creationId xmlns:p14="http://schemas.microsoft.com/office/powerpoint/2010/main" val="2054643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1" descr="A picture containing text&#10;&#10;Description automatically generated">
            <a:extLst>
              <a:ext uri="{FF2B5EF4-FFF2-40B4-BE49-F238E27FC236}">
                <a16:creationId xmlns:a16="http://schemas.microsoft.com/office/drawing/2014/main" id="{554E1FE7-9013-3BF9-A116-1303B3AED1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solidFill>
                  <a:schemeClr val="tx1"/>
                </a:solidFill>
                <a:latin typeface="+mn-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a:extLst>
              <a:ext uri="{FF2B5EF4-FFF2-40B4-BE49-F238E27FC236}">
                <a16:creationId xmlns:a16="http://schemas.microsoft.com/office/drawing/2014/main" id="{81AB5B75-9B5A-7260-332A-0C43A406D6A5}"/>
              </a:ext>
            </a:extLst>
          </p:cNvPr>
          <p:cNvSpPr>
            <a:spLocks noGrp="1"/>
          </p:cNvSpPr>
          <p:nvPr>
            <p:ph type="dt" sz="half" idx="10"/>
          </p:nvPr>
        </p:nvSpPr>
        <p:spPr/>
        <p:txBody>
          <a:bodyPr/>
          <a:lstStyle>
            <a:lvl1pPr>
              <a:defRPr/>
            </a:lvl1pPr>
          </a:lstStyle>
          <a:p>
            <a:pPr>
              <a:defRPr/>
            </a:pPr>
            <a:fld id="{CD25E643-BD0A-4C5E-A2A9-4CC974B848DB}" type="datetimeFigureOut">
              <a:rPr lang="en-US"/>
              <a:pPr>
                <a:defRPr/>
              </a:pPr>
              <a:t>3/20/2024</a:t>
            </a:fld>
            <a:endParaRPr lang="en-US" dirty="0"/>
          </a:p>
        </p:txBody>
      </p:sp>
      <p:sp>
        <p:nvSpPr>
          <p:cNvPr id="9" name="Footer Placeholder 7">
            <a:extLst>
              <a:ext uri="{FF2B5EF4-FFF2-40B4-BE49-F238E27FC236}">
                <a16:creationId xmlns:a16="http://schemas.microsoft.com/office/drawing/2014/main" id="{F6A71F87-A914-58F5-AC04-BB20EB2792A1}"/>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8">
            <a:extLst>
              <a:ext uri="{FF2B5EF4-FFF2-40B4-BE49-F238E27FC236}">
                <a16:creationId xmlns:a16="http://schemas.microsoft.com/office/drawing/2014/main" id="{2BC5FC13-D042-9B97-E4D7-CDFBCCBE82A2}"/>
              </a:ext>
            </a:extLst>
          </p:cNvPr>
          <p:cNvSpPr>
            <a:spLocks noGrp="1"/>
          </p:cNvSpPr>
          <p:nvPr>
            <p:ph type="sldNum" sz="quarter" idx="12"/>
          </p:nvPr>
        </p:nvSpPr>
        <p:spPr/>
        <p:txBody>
          <a:bodyPr/>
          <a:lstStyle>
            <a:lvl1pPr>
              <a:defRPr/>
            </a:lvl1pPr>
          </a:lstStyle>
          <a:p>
            <a:pPr>
              <a:defRPr/>
            </a:pPr>
            <a:fld id="{CC5D5855-BE49-4E98-A764-692DDD1BFD8D}" type="slidenum">
              <a:rPr lang="en-US"/>
              <a:pPr>
                <a:defRPr/>
              </a:pPr>
              <a:t>‹#›</a:t>
            </a:fld>
            <a:endParaRPr lang="en-US" dirty="0"/>
          </a:p>
        </p:txBody>
      </p:sp>
    </p:spTree>
    <p:extLst>
      <p:ext uri="{BB962C8B-B14F-4D97-AF65-F5344CB8AC3E}">
        <p14:creationId xmlns:p14="http://schemas.microsoft.com/office/powerpoint/2010/main" val="1098761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2" name="Picture 6" descr="A picture containing text&#10;&#10;Description automatically generated">
            <a:extLst>
              <a:ext uri="{FF2B5EF4-FFF2-40B4-BE49-F238E27FC236}">
                <a16:creationId xmlns:a16="http://schemas.microsoft.com/office/drawing/2014/main" id="{AB13670B-9E8B-F779-F119-0FCA1ED43E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6"/>
          <p:cNvSpPr>
            <a:spLocks noGrp="1"/>
          </p:cNvSpPr>
          <p:nvPr>
            <p:ph type="title"/>
          </p:nvPr>
        </p:nvSpPr>
        <p:spPr>
          <a:xfrm>
            <a:off x="838200" y="2212975"/>
            <a:ext cx="10515600" cy="1325563"/>
          </a:xfrm>
        </p:spPr>
        <p:txBody>
          <a:bodyPr>
            <a:normAutofit/>
          </a:bodyPr>
          <a:lstStyle>
            <a:lvl1pPr>
              <a:defRPr sz="40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6E010FD6-17B8-AFF0-78E3-ADD9E44A446D}"/>
              </a:ext>
            </a:extLst>
          </p:cNvPr>
          <p:cNvSpPr>
            <a:spLocks noGrp="1"/>
          </p:cNvSpPr>
          <p:nvPr>
            <p:ph type="dt" sz="half" idx="10"/>
          </p:nvPr>
        </p:nvSpPr>
        <p:spPr/>
        <p:txBody>
          <a:bodyPr/>
          <a:lstStyle>
            <a:lvl1pPr>
              <a:defRPr/>
            </a:lvl1pPr>
          </a:lstStyle>
          <a:p>
            <a:pPr>
              <a:defRPr/>
            </a:pPr>
            <a:fld id="{D27C103C-9007-4EEB-A55C-757FF06BD3CB}" type="datetimeFigureOut">
              <a:rPr lang="en-US"/>
              <a:pPr>
                <a:defRPr/>
              </a:pPr>
              <a:t>3/20/2024</a:t>
            </a:fld>
            <a:endParaRPr lang="en-US" dirty="0"/>
          </a:p>
        </p:txBody>
      </p:sp>
      <p:sp>
        <p:nvSpPr>
          <p:cNvPr id="4" name="Footer Placeholder 3">
            <a:extLst>
              <a:ext uri="{FF2B5EF4-FFF2-40B4-BE49-F238E27FC236}">
                <a16:creationId xmlns:a16="http://schemas.microsoft.com/office/drawing/2014/main" id="{B438B6C2-6D82-3E81-9829-E1086ED33685}"/>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4C298BA7-8E2A-524F-0BB2-E7EA714A738D}"/>
              </a:ext>
            </a:extLst>
          </p:cNvPr>
          <p:cNvSpPr>
            <a:spLocks noGrp="1"/>
          </p:cNvSpPr>
          <p:nvPr>
            <p:ph type="sldNum" sz="quarter" idx="12"/>
          </p:nvPr>
        </p:nvSpPr>
        <p:spPr/>
        <p:txBody>
          <a:bodyPr/>
          <a:lstStyle>
            <a:lvl1pPr>
              <a:defRPr/>
            </a:lvl1pPr>
          </a:lstStyle>
          <a:p>
            <a:pPr>
              <a:defRPr/>
            </a:pPr>
            <a:fld id="{53398E6C-AAEF-4E82-953D-CEBC6A704851}" type="slidenum">
              <a:rPr lang="en-US"/>
              <a:pPr>
                <a:defRPr/>
              </a:pPr>
              <a:t>‹#›</a:t>
            </a:fld>
            <a:endParaRPr lang="en-US" dirty="0"/>
          </a:p>
        </p:txBody>
      </p:sp>
    </p:spTree>
    <p:extLst>
      <p:ext uri="{BB962C8B-B14F-4D97-AF65-F5344CB8AC3E}">
        <p14:creationId xmlns:p14="http://schemas.microsoft.com/office/powerpoint/2010/main" val="2848975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descr="A picture containing text&#10;&#10;Description automatically generated">
            <a:extLst>
              <a:ext uri="{FF2B5EF4-FFF2-40B4-BE49-F238E27FC236}">
                <a16:creationId xmlns:a16="http://schemas.microsoft.com/office/drawing/2014/main" id="{B04889FC-085A-B4EC-60C4-C58B6CCE7D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a:extLst>
              <a:ext uri="{FF2B5EF4-FFF2-40B4-BE49-F238E27FC236}">
                <a16:creationId xmlns:a16="http://schemas.microsoft.com/office/drawing/2014/main" id="{5E88046F-D5BB-3F4F-8C89-179423C7800D}"/>
              </a:ext>
            </a:extLst>
          </p:cNvPr>
          <p:cNvSpPr>
            <a:spLocks noGrp="1"/>
          </p:cNvSpPr>
          <p:nvPr>
            <p:ph type="dt" sz="half" idx="10"/>
          </p:nvPr>
        </p:nvSpPr>
        <p:spPr/>
        <p:txBody>
          <a:bodyPr/>
          <a:lstStyle>
            <a:lvl1pPr>
              <a:defRPr/>
            </a:lvl1pPr>
          </a:lstStyle>
          <a:p>
            <a:pPr>
              <a:defRPr/>
            </a:pPr>
            <a:fld id="{4C0ABEE3-8893-40F8-848F-FCC6D61F9440}" type="datetimeFigureOut">
              <a:rPr lang="en-US"/>
              <a:pPr>
                <a:defRPr/>
              </a:pPr>
              <a:t>3/20/2024</a:t>
            </a:fld>
            <a:endParaRPr lang="en-US" dirty="0"/>
          </a:p>
        </p:txBody>
      </p:sp>
      <p:sp>
        <p:nvSpPr>
          <p:cNvPr id="4" name="Footer Placeholder 2">
            <a:extLst>
              <a:ext uri="{FF2B5EF4-FFF2-40B4-BE49-F238E27FC236}">
                <a16:creationId xmlns:a16="http://schemas.microsoft.com/office/drawing/2014/main" id="{1F548B02-5DE6-9B61-FA92-A58F8C9DF05B}"/>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3">
            <a:extLst>
              <a:ext uri="{FF2B5EF4-FFF2-40B4-BE49-F238E27FC236}">
                <a16:creationId xmlns:a16="http://schemas.microsoft.com/office/drawing/2014/main" id="{E3973447-5E8C-1BAF-C72C-8AA15242E416}"/>
              </a:ext>
            </a:extLst>
          </p:cNvPr>
          <p:cNvSpPr>
            <a:spLocks noGrp="1"/>
          </p:cNvSpPr>
          <p:nvPr>
            <p:ph type="sldNum" sz="quarter" idx="12"/>
          </p:nvPr>
        </p:nvSpPr>
        <p:spPr/>
        <p:txBody>
          <a:bodyPr/>
          <a:lstStyle>
            <a:lvl1pPr>
              <a:defRPr/>
            </a:lvl1pPr>
          </a:lstStyle>
          <a:p>
            <a:pPr>
              <a:defRPr/>
            </a:pPr>
            <a:fld id="{97B64441-362A-4E27-B5A6-9A390ACC7DE4}" type="slidenum">
              <a:rPr lang="en-US"/>
              <a:pPr>
                <a:defRPr/>
              </a:pPr>
              <a:t>‹#›</a:t>
            </a:fld>
            <a:endParaRPr lang="en-US" dirty="0"/>
          </a:p>
        </p:txBody>
      </p:sp>
    </p:spTree>
    <p:extLst>
      <p:ext uri="{BB962C8B-B14F-4D97-AF65-F5344CB8AC3E}">
        <p14:creationId xmlns:p14="http://schemas.microsoft.com/office/powerpoint/2010/main" val="1380091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6" descr="A picture containing text&#10;&#10;Description automatically generated">
            <a:extLst>
              <a:ext uri="{FF2B5EF4-FFF2-40B4-BE49-F238E27FC236}">
                <a16:creationId xmlns:a16="http://schemas.microsoft.com/office/drawing/2014/main" id="{25B704FA-2FB9-20C9-8CAC-D5BB472DED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9788" y="457200"/>
            <a:ext cx="10514012" cy="530225"/>
          </a:xfrm>
        </p:spPr>
        <p:txBody>
          <a:bodyPr anchor="b">
            <a:normAutofit/>
          </a:bodyPr>
          <a:lstStyle>
            <a:lvl1pPr>
              <a:defRPr sz="4000"/>
            </a:lvl1pPr>
          </a:lstStyle>
          <a:p>
            <a:r>
              <a:rPr lang="en-US"/>
              <a:t>Click to edit Master title style</a:t>
            </a:r>
            <a:endParaRPr lang="en-US" dirty="0"/>
          </a:p>
        </p:txBody>
      </p:sp>
      <p:sp>
        <p:nvSpPr>
          <p:cNvPr id="3" name="Content Placeholder 2"/>
          <p:cNvSpPr>
            <a:spLocks noGrp="1"/>
          </p:cNvSpPr>
          <p:nvPr>
            <p:ph idx="1"/>
          </p:nvPr>
        </p:nvSpPr>
        <p:spPr>
          <a:xfrm>
            <a:off x="5183188" y="1573212"/>
            <a:ext cx="6172200" cy="4287838"/>
          </a:xfrm>
        </p:spPr>
        <p:txBody>
          <a:bodyPr/>
          <a:lstStyle>
            <a:lvl1pPr>
              <a:defRPr sz="28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1581150"/>
            <a:ext cx="3932237" cy="4287838"/>
          </a:xfrm>
        </p:spPr>
        <p:txBody>
          <a:bodyPr>
            <a:norm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Date Placeholder 4">
            <a:extLst>
              <a:ext uri="{FF2B5EF4-FFF2-40B4-BE49-F238E27FC236}">
                <a16:creationId xmlns:a16="http://schemas.microsoft.com/office/drawing/2014/main" id="{4448082E-365A-AC41-0596-ABE772338165}"/>
              </a:ext>
            </a:extLst>
          </p:cNvPr>
          <p:cNvSpPr>
            <a:spLocks noGrp="1"/>
          </p:cNvSpPr>
          <p:nvPr>
            <p:ph type="dt" sz="half" idx="10"/>
          </p:nvPr>
        </p:nvSpPr>
        <p:spPr/>
        <p:txBody>
          <a:bodyPr/>
          <a:lstStyle>
            <a:lvl1pPr>
              <a:defRPr/>
            </a:lvl1pPr>
          </a:lstStyle>
          <a:p>
            <a:pPr>
              <a:defRPr/>
            </a:pPr>
            <a:fld id="{37F72C77-6058-434B-AFF8-D427262BE310}" type="datetimeFigureOut">
              <a:rPr lang="en-US"/>
              <a:pPr>
                <a:defRPr/>
              </a:pPr>
              <a:t>3/20/2024</a:t>
            </a:fld>
            <a:endParaRPr lang="en-US" dirty="0"/>
          </a:p>
        </p:txBody>
      </p:sp>
      <p:sp>
        <p:nvSpPr>
          <p:cNvPr id="7" name="Footer Placeholder 5">
            <a:extLst>
              <a:ext uri="{FF2B5EF4-FFF2-40B4-BE49-F238E27FC236}">
                <a16:creationId xmlns:a16="http://schemas.microsoft.com/office/drawing/2014/main" id="{F8B4DDE6-597D-5954-38CA-6EF8B829082F}"/>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54D1A910-1544-51BD-C02B-C6BF94F23A23}"/>
              </a:ext>
            </a:extLst>
          </p:cNvPr>
          <p:cNvSpPr>
            <a:spLocks noGrp="1"/>
          </p:cNvSpPr>
          <p:nvPr>
            <p:ph type="sldNum" sz="quarter" idx="12"/>
          </p:nvPr>
        </p:nvSpPr>
        <p:spPr/>
        <p:txBody>
          <a:bodyPr/>
          <a:lstStyle>
            <a:lvl1pPr>
              <a:defRPr/>
            </a:lvl1pPr>
          </a:lstStyle>
          <a:p>
            <a:pPr>
              <a:defRPr/>
            </a:pPr>
            <a:fld id="{60CC2921-2A0B-4CEA-8F0D-B5FCE4283417}" type="slidenum">
              <a:rPr lang="en-US"/>
              <a:pPr>
                <a:defRPr/>
              </a:pPr>
              <a:t>‹#›</a:t>
            </a:fld>
            <a:endParaRPr lang="en-US" dirty="0"/>
          </a:p>
        </p:txBody>
      </p:sp>
    </p:spTree>
    <p:extLst>
      <p:ext uri="{BB962C8B-B14F-4D97-AF65-F5344CB8AC3E}">
        <p14:creationId xmlns:p14="http://schemas.microsoft.com/office/powerpoint/2010/main" val="2146315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 descr="A picture containing text&#10;&#10;Description automatically generated">
            <a:extLst>
              <a:ext uri="{FF2B5EF4-FFF2-40B4-BE49-F238E27FC236}">
                <a16:creationId xmlns:a16="http://schemas.microsoft.com/office/drawing/2014/main" id="{7A13AC62-492E-96D8-B500-2F0B862FF8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0713" y="504824"/>
            <a:ext cx="10950574" cy="490539"/>
          </a:xfrm>
        </p:spPr>
        <p:txBody>
          <a:bodyPr anchor="b">
            <a:noAutofit/>
          </a:bodyPr>
          <a:lstStyle>
            <a:lvl1pPr>
              <a:defRPr sz="4000">
                <a:solidFill>
                  <a:schemeClr val="tx1"/>
                </a:solidFill>
                <a:latin typeface="Franklin Gothic Medium" panose="020B0603020102020204" pitchFamily="34" charset="0"/>
              </a:defRPr>
            </a:lvl1pPr>
          </a:lstStyle>
          <a:p>
            <a:pPr lvl="0"/>
            <a:r>
              <a:rPr lang="en-US"/>
              <a:t>Click to edit Master title style</a:t>
            </a:r>
            <a:endParaRPr lang="en-US" dirty="0"/>
          </a:p>
        </p:txBody>
      </p:sp>
      <p:sp>
        <p:nvSpPr>
          <p:cNvPr id="3" name="Picture Placeholder 2"/>
          <p:cNvSpPr>
            <a:spLocks noGrp="1"/>
          </p:cNvSpPr>
          <p:nvPr>
            <p:ph type="pic" idx="1"/>
          </p:nvPr>
        </p:nvSpPr>
        <p:spPr>
          <a:xfrm>
            <a:off x="620713" y="1609725"/>
            <a:ext cx="5475287" cy="4252912"/>
          </a:xfrm>
        </p:spPr>
        <p:txBody>
          <a:bodyPr rtlCol="0">
            <a:normAutofit/>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7011988" y="1600200"/>
            <a:ext cx="3932237" cy="3811588"/>
          </a:xfrm>
        </p:spPr>
        <p:txBody>
          <a:bodyPr>
            <a:normAutofit/>
          </a:bodyPr>
          <a:lstStyle>
            <a:lvl1pPr marL="457200" indent="-457200">
              <a:buFont typeface="Arial" panose="020B0604020202020204" pitchFamily="34" charset="0"/>
              <a:buChar char="•"/>
              <a:defRPr sz="2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a:p>
            <a:pPr lvl="1"/>
            <a:r>
              <a:rPr lang="en-US"/>
              <a:t>Second level</a:t>
            </a:r>
          </a:p>
        </p:txBody>
      </p:sp>
      <p:sp>
        <p:nvSpPr>
          <p:cNvPr id="6" name="Date Placeholder 4">
            <a:extLst>
              <a:ext uri="{FF2B5EF4-FFF2-40B4-BE49-F238E27FC236}">
                <a16:creationId xmlns:a16="http://schemas.microsoft.com/office/drawing/2014/main" id="{9BE974D0-C407-063C-C93A-C4B3949FFD59}"/>
              </a:ext>
            </a:extLst>
          </p:cNvPr>
          <p:cNvSpPr>
            <a:spLocks noGrp="1"/>
          </p:cNvSpPr>
          <p:nvPr>
            <p:ph type="dt" sz="half" idx="10"/>
          </p:nvPr>
        </p:nvSpPr>
        <p:spPr/>
        <p:txBody>
          <a:bodyPr/>
          <a:lstStyle>
            <a:lvl1pPr>
              <a:defRPr/>
            </a:lvl1pPr>
          </a:lstStyle>
          <a:p>
            <a:pPr>
              <a:defRPr/>
            </a:pPr>
            <a:fld id="{C8AD27D2-A783-4AD4-A066-43C5273802F4}" type="datetimeFigureOut">
              <a:rPr lang="en-US"/>
              <a:pPr>
                <a:defRPr/>
              </a:pPr>
              <a:t>3/20/2024</a:t>
            </a:fld>
            <a:endParaRPr lang="en-US" dirty="0"/>
          </a:p>
        </p:txBody>
      </p:sp>
      <p:sp>
        <p:nvSpPr>
          <p:cNvPr id="7" name="Footer Placeholder 5">
            <a:extLst>
              <a:ext uri="{FF2B5EF4-FFF2-40B4-BE49-F238E27FC236}">
                <a16:creationId xmlns:a16="http://schemas.microsoft.com/office/drawing/2014/main" id="{62C31D93-22D0-0FB4-D6AE-53041537F466}"/>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B99B3039-BF66-81C0-8D54-50E8960B76D7}"/>
              </a:ext>
            </a:extLst>
          </p:cNvPr>
          <p:cNvSpPr>
            <a:spLocks noGrp="1"/>
          </p:cNvSpPr>
          <p:nvPr>
            <p:ph type="sldNum" sz="quarter" idx="12"/>
          </p:nvPr>
        </p:nvSpPr>
        <p:spPr/>
        <p:txBody>
          <a:bodyPr/>
          <a:lstStyle>
            <a:lvl1pPr>
              <a:defRPr/>
            </a:lvl1pPr>
          </a:lstStyle>
          <a:p>
            <a:pPr>
              <a:defRPr/>
            </a:pPr>
            <a:fld id="{26E70CD8-798E-4A5C-AE39-E29AB0E48E2B}" type="slidenum">
              <a:rPr lang="en-US"/>
              <a:pPr>
                <a:defRPr/>
              </a:pPr>
              <a:t>‹#›</a:t>
            </a:fld>
            <a:endParaRPr lang="en-US" dirty="0"/>
          </a:p>
        </p:txBody>
      </p:sp>
    </p:spTree>
    <p:extLst>
      <p:ext uri="{BB962C8B-B14F-4D97-AF65-F5344CB8AC3E}">
        <p14:creationId xmlns:p14="http://schemas.microsoft.com/office/powerpoint/2010/main" val="1048576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2" name="Picture 6" descr="A picture containing text&#10;&#10;Description automatically generated">
            <a:extLst>
              <a:ext uri="{FF2B5EF4-FFF2-40B4-BE49-F238E27FC236}">
                <a16:creationId xmlns:a16="http://schemas.microsoft.com/office/drawing/2014/main" id="{DFF55544-9B2C-7E21-ACB3-45D42AB862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6"/>
          <p:cNvSpPr>
            <a:spLocks noGrp="1"/>
          </p:cNvSpPr>
          <p:nvPr>
            <p:ph type="title"/>
          </p:nvPr>
        </p:nvSpPr>
        <p:spPr>
          <a:xfrm>
            <a:off x="838200" y="1593850"/>
            <a:ext cx="10515600" cy="1325563"/>
          </a:xfrm>
        </p:spPr>
        <p:txBody>
          <a:bodyPr>
            <a:normAutofit/>
          </a:bodyPr>
          <a:lstStyle>
            <a:lvl1pPr>
              <a:defRPr sz="4000">
                <a:solidFill>
                  <a:srgbClr val="0A4B6F"/>
                </a:solidFill>
              </a:defRPr>
            </a:lvl1pPr>
          </a:lstStyle>
          <a:p>
            <a:r>
              <a:rPr lang="en-US"/>
              <a:t>Click to edit Master title style</a:t>
            </a:r>
            <a:endParaRPr lang="en-US" dirty="0"/>
          </a:p>
        </p:txBody>
      </p:sp>
      <p:sp>
        <p:nvSpPr>
          <p:cNvPr id="3" name="Date Placeholder 1">
            <a:extLst>
              <a:ext uri="{FF2B5EF4-FFF2-40B4-BE49-F238E27FC236}">
                <a16:creationId xmlns:a16="http://schemas.microsoft.com/office/drawing/2014/main" id="{A41CC7BE-E123-27DD-D77F-6BDB09D6AD7D}"/>
              </a:ext>
            </a:extLst>
          </p:cNvPr>
          <p:cNvSpPr>
            <a:spLocks noGrp="1"/>
          </p:cNvSpPr>
          <p:nvPr>
            <p:ph type="dt" sz="half" idx="10"/>
          </p:nvPr>
        </p:nvSpPr>
        <p:spPr/>
        <p:txBody>
          <a:bodyPr/>
          <a:lstStyle>
            <a:lvl1pPr>
              <a:defRPr/>
            </a:lvl1pPr>
          </a:lstStyle>
          <a:p>
            <a:pPr>
              <a:defRPr/>
            </a:pPr>
            <a:fld id="{C600C10D-06D8-4BA3-95CC-E530A7809A77}" type="datetimeFigureOut">
              <a:rPr lang="en-US"/>
              <a:pPr>
                <a:defRPr/>
              </a:pPr>
              <a:t>3/20/2024</a:t>
            </a:fld>
            <a:endParaRPr lang="en-US" dirty="0"/>
          </a:p>
        </p:txBody>
      </p:sp>
      <p:sp>
        <p:nvSpPr>
          <p:cNvPr id="4" name="Footer Placeholder 2">
            <a:extLst>
              <a:ext uri="{FF2B5EF4-FFF2-40B4-BE49-F238E27FC236}">
                <a16:creationId xmlns:a16="http://schemas.microsoft.com/office/drawing/2014/main" id="{9BE95F71-6750-857F-3A1C-9700D13C9C94}"/>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3">
            <a:extLst>
              <a:ext uri="{FF2B5EF4-FFF2-40B4-BE49-F238E27FC236}">
                <a16:creationId xmlns:a16="http://schemas.microsoft.com/office/drawing/2014/main" id="{78F1E4C3-EBF1-FB99-68C3-474D3BCE3320}"/>
              </a:ext>
            </a:extLst>
          </p:cNvPr>
          <p:cNvSpPr>
            <a:spLocks noGrp="1"/>
          </p:cNvSpPr>
          <p:nvPr>
            <p:ph type="sldNum" sz="quarter" idx="12"/>
          </p:nvPr>
        </p:nvSpPr>
        <p:spPr/>
        <p:txBody>
          <a:bodyPr/>
          <a:lstStyle>
            <a:lvl1pPr>
              <a:defRPr/>
            </a:lvl1pPr>
          </a:lstStyle>
          <a:p>
            <a:pPr>
              <a:defRPr/>
            </a:pPr>
            <a:fld id="{C674A4E6-A9AC-4294-BBAD-3CDA54B7EB03}" type="slidenum">
              <a:rPr lang="en-US"/>
              <a:pPr>
                <a:defRPr/>
              </a:pPr>
              <a:t>‹#›</a:t>
            </a:fld>
            <a:endParaRPr lang="en-US" dirty="0"/>
          </a:p>
        </p:txBody>
      </p:sp>
    </p:spTree>
    <p:extLst>
      <p:ext uri="{BB962C8B-B14F-4D97-AF65-F5344CB8AC3E}">
        <p14:creationId xmlns:p14="http://schemas.microsoft.com/office/powerpoint/2010/main" val="3245340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73BF4802-0827-7CB9-2F02-C63473B3BDD3}"/>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B8CC0474-127B-6962-FA07-1CD49E52C795}"/>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1BCA4AC1-29B4-DDF0-6F98-5DF9FA4FDC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C7286248-F6C6-4FF1-8F78-4A988053A253}" type="datetimeFigureOut">
              <a:rPr lang="en-US"/>
              <a:pPr>
                <a:defRPr/>
              </a:pPr>
              <a:t>3/20/2024</a:t>
            </a:fld>
            <a:endParaRPr lang="en-US" dirty="0"/>
          </a:p>
        </p:txBody>
      </p:sp>
      <p:sp>
        <p:nvSpPr>
          <p:cNvPr id="5" name="Footer Placeholder 4">
            <a:extLst>
              <a:ext uri="{FF2B5EF4-FFF2-40B4-BE49-F238E27FC236}">
                <a16:creationId xmlns:a16="http://schemas.microsoft.com/office/drawing/2014/main" id="{E3116C36-10BE-F5C5-35C5-4F2B370F4F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ED32DE18-B6A2-D86A-4C6E-CD77F3F681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EA10A36D-73A7-4CE5-9CD2-52A273909E0E}"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012" r:id="rId1"/>
    <p:sldLayoutId id="2147484013" r:id="rId2"/>
    <p:sldLayoutId id="2147484014" r:id="rId3"/>
    <p:sldLayoutId id="2147484015" r:id="rId4"/>
    <p:sldLayoutId id="2147484016" r:id="rId5"/>
    <p:sldLayoutId id="2147484017" r:id="rId6"/>
    <p:sldLayoutId id="2147484018" r:id="rId7"/>
    <p:sldLayoutId id="2147484019" r:id="rId8"/>
    <p:sldLayoutId id="2147484020" r:id="rId9"/>
    <p:sldLayoutId id="2147484021" r:id="rId10"/>
  </p:sldLayoutIdLst>
  <p:txStyles>
    <p:titleStyle>
      <a:lvl1pPr algn="l" rtl="0" eaLnBrk="0" fontAlgn="base" hangingPunct="0">
        <a:lnSpc>
          <a:spcPct val="90000"/>
        </a:lnSpc>
        <a:spcBef>
          <a:spcPct val="0"/>
        </a:spcBef>
        <a:spcAft>
          <a:spcPct val="0"/>
        </a:spcAft>
        <a:defRPr sz="4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000">
          <a:solidFill>
            <a:schemeClr val="tx1"/>
          </a:solidFill>
          <a:latin typeface="Franklin Gothic Medium" panose="020B0603020102020204" pitchFamily="34" charset="0"/>
        </a:defRPr>
      </a:lvl2pPr>
      <a:lvl3pPr algn="l" rtl="0" eaLnBrk="0" fontAlgn="base" hangingPunct="0">
        <a:lnSpc>
          <a:spcPct val="90000"/>
        </a:lnSpc>
        <a:spcBef>
          <a:spcPct val="0"/>
        </a:spcBef>
        <a:spcAft>
          <a:spcPct val="0"/>
        </a:spcAft>
        <a:defRPr sz="4000">
          <a:solidFill>
            <a:schemeClr val="tx1"/>
          </a:solidFill>
          <a:latin typeface="Franklin Gothic Medium" panose="020B0603020102020204" pitchFamily="34" charset="0"/>
        </a:defRPr>
      </a:lvl3pPr>
      <a:lvl4pPr algn="l" rtl="0" eaLnBrk="0" fontAlgn="base" hangingPunct="0">
        <a:lnSpc>
          <a:spcPct val="90000"/>
        </a:lnSpc>
        <a:spcBef>
          <a:spcPct val="0"/>
        </a:spcBef>
        <a:spcAft>
          <a:spcPct val="0"/>
        </a:spcAft>
        <a:defRPr sz="4000">
          <a:solidFill>
            <a:schemeClr val="tx1"/>
          </a:solidFill>
          <a:latin typeface="Franklin Gothic Medium" panose="020B0603020102020204" pitchFamily="34" charset="0"/>
        </a:defRPr>
      </a:lvl4pPr>
      <a:lvl5pPr algn="l" rtl="0" eaLnBrk="0" fontAlgn="base" hangingPunct="0">
        <a:lnSpc>
          <a:spcPct val="90000"/>
        </a:lnSpc>
        <a:spcBef>
          <a:spcPct val="0"/>
        </a:spcBef>
        <a:spcAft>
          <a:spcPct val="0"/>
        </a:spcAft>
        <a:defRPr sz="4000">
          <a:solidFill>
            <a:schemeClr val="tx1"/>
          </a:solidFill>
          <a:latin typeface="Franklin Gothic Medium" panose="020B0603020102020204" pitchFamily="34" charset="0"/>
        </a:defRPr>
      </a:lvl5pPr>
      <a:lvl6pPr marL="457200" algn="l" rtl="0" fontAlgn="base">
        <a:lnSpc>
          <a:spcPct val="90000"/>
        </a:lnSpc>
        <a:spcBef>
          <a:spcPct val="0"/>
        </a:spcBef>
        <a:spcAft>
          <a:spcPct val="0"/>
        </a:spcAft>
        <a:defRPr sz="4000">
          <a:solidFill>
            <a:schemeClr val="tx1"/>
          </a:solidFill>
          <a:latin typeface="Franklin Gothic Medium" panose="020B0603020102020204" pitchFamily="34" charset="0"/>
        </a:defRPr>
      </a:lvl6pPr>
      <a:lvl7pPr marL="914400" algn="l" rtl="0" fontAlgn="base">
        <a:lnSpc>
          <a:spcPct val="90000"/>
        </a:lnSpc>
        <a:spcBef>
          <a:spcPct val="0"/>
        </a:spcBef>
        <a:spcAft>
          <a:spcPct val="0"/>
        </a:spcAft>
        <a:defRPr sz="4000">
          <a:solidFill>
            <a:schemeClr val="tx1"/>
          </a:solidFill>
          <a:latin typeface="Franklin Gothic Medium" panose="020B0603020102020204" pitchFamily="34" charset="0"/>
        </a:defRPr>
      </a:lvl7pPr>
      <a:lvl8pPr marL="1371600" algn="l" rtl="0" fontAlgn="base">
        <a:lnSpc>
          <a:spcPct val="90000"/>
        </a:lnSpc>
        <a:spcBef>
          <a:spcPct val="0"/>
        </a:spcBef>
        <a:spcAft>
          <a:spcPct val="0"/>
        </a:spcAft>
        <a:defRPr sz="4000">
          <a:solidFill>
            <a:schemeClr val="tx1"/>
          </a:solidFill>
          <a:latin typeface="Franklin Gothic Medium" panose="020B0603020102020204" pitchFamily="34" charset="0"/>
        </a:defRPr>
      </a:lvl8pPr>
      <a:lvl9pPr marL="1828800" algn="l" rtl="0" fontAlgn="base">
        <a:lnSpc>
          <a:spcPct val="90000"/>
        </a:lnSpc>
        <a:spcBef>
          <a:spcPct val="0"/>
        </a:spcBef>
        <a:spcAft>
          <a:spcPct val="0"/>
        </a:spcAft>
        <a:defRPr sz="4000">
          <a:solidFill>
            <a:schemeClr val="tx1"/>
          </a:solidFill>
          <a:latin typeface="Franklin Gothic Medium" panose="020B060302010202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https://us02web.zoom.us/j/88310575097"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mailto:Shannon.Hampton@illinois.gov" TargetMode="External"/><Relationship Id="rId2" Type="http://schemas.openxmlformats.org/officeDocument/2006/relationships/hyperlink" Target="mailto:Tammy.Stone@illinois.gov"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dhs.state.il.us/OneNetLibrary/27897/documents/AnnualRpts/Annual.Report.Home.Illinois.12.01.22_D2.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4BB22404-5D0C-FDFE-2100-9B0CDCAED4C8}"/>
              </a:ext>
            </a:extLst>
          </p:cNvPr>
          <p:cNvSpPr>
            <a:spLocks noGrp="1" noChangeArrowheads="1"/>
          </p:cNvSpPr>
          <p:nvPr>
            <p:ph type="ctrTitle"/>
          </p:nvPr>
        </p:nvSpPr>
        <p:spPr>
          <a:xfrm>
            <a:off x="357188" y="2171700"/>
            <a:ext cx="11042650" cy="1049338"/>
          </a:xfrm>
        </p:spPr>
        <p:txBody>
          <a:bodyPr/>
          <a:lstStyle/>
          <a:p>
            <a:pPr algn="r" eaLnBrk="1" hangingPunct="1"/>
            <a:r>
              <a:rPr lang="en-US" altLang="en-US" sz="4800">
                <a:solidFill>
                  <a:srgbClr val="0A4B6F"/>
                </a:solidFill>
                <a:cs typeface="Aharoni" panose="02010803020104030203" pitchFamily="2" charset="-79"/>
              </a:rPr>
              <a:t>Home Illinois Workforce Pilot:</a:t>
            </a:r>
            <a:br>
              <a:rPr lang="en-US" altLang="en-US" sz="4800">
                <a:solidFill>
                  <a:srgbClr val="0A4B6F"/>
                </a:solidFill>
                <a:cs typeface="Aharoni" panose="02010803020104030203" pitchFamily="2" charset="-79"/>
              </a:rPr>
            </a:br>
            <a:br>
              <a:rPr lang="en-US" altLang="en-US" sz="4800">
                <a:solidFill>
                  <a:srgbClr val="0A4B6F"/>
                </a:solidFill>
                <a:cs typeface="Aharoni" panose="02010803020104030203" pitchFamily="2" charset="-79"/>
              </a:rPr>
            </a:br>
            <a:r>
              <a:rPr lang="en-US" altLang="en-US" sz="3600">
                <a:solidFill>
                  <a:srgbClr val="0A4B6F"/>
                </a:solidFill>
                <a:cs typeface="Aharoni" panose="02010803020104030203" pitchFamily="2" charset="-79"/>
              </a:rPr>
              <a:t>Job Training and Economic Development Program </a:t>
            </a:r>
          </a:p>
        </p:txBody>
      </p:sp>
      <p:sp>
        <p:nvSpPr>
          <p:cNvPr id="12291" name="Subtitle 2">
            <a:extLst>
              <a:ext uri="{FF2B5EF4-FFF2-40B4-BE49-F238E27FC236}">
                <a16:creationId xmlns:a16="http://schemas.microsoft.com/office/drawing/2014/main" id="{D91E541E-4C7C-325C-F271-9FF5ED5A245C}"/>
              </a:ext>
            </a:extLst>
          </p:cNvPr>
          <p:cNvSpPr>
            <a:spLocks noGrp="1" noChangeArrowheads="1"/>
          </p:cNvSpPr>
          <p:nvPr>
            <p:ph type="subTitle" idx="4294967295"/>
          </p:nvPr>
        </p:nvSpPr>
        <p:spPr>
          <a:xfrm>
            <a:off x="2160588" y="3221038"/>
            <a:ext cx="9144000" cy="1654175"/>
          </a:xfrm>
        </p:spPr>
        <p:txBody>
          <a:bodyPr/>
          <a:lstStyle/>
          <a:p>
            <a:pPr marL="0" indent="0" algn="r" eaLnBrk="1" hangingPunct="1">
              <a:buFont typeface="Arial" panose="020B0604020202020204" pitchFamily="34" charset="0"/>
              <a:buNone/>
            </a:pPr>
            <a:r>
              <a:rPr lang="en-US" altLang="en-US">
                <a:solidFill>
                  <a:srgbClr val="0A4B6F"/>
                </a:solidFill>
              </a:rPr>
              <a:t>Office Of Employment and Training</a:t>
            </a:r>
          </a:p>
          <a:p>
            <a:pPr marL="0" indent="0" algn="r" eaLnBrk="1" hangingPunct="1">
              <a:buFont typeface="Arial" panose="020B0604020202020204" pitchFamily="34" charset="0"/>
              <a:buNone/>
            </a:pPr>
            <a:endParaRPr lang="en-US" altLang="en-US">
              <a:solidFill>
                <a:srgbClr val="0A4B6F"/>
              </a:solidFill>
            </a:endParaRPr>
          </a:p>
        </p:txBody>
      </p:sp>
      <p:pic>
        <p:nvPicPr>
          <p:cNvPr id="12292" name="Picture 1">
            <a:extLst>
              <a:ext uri="{FF2B5EF4-FFF2-40B4-BE49-F238E27FC236}">
                <a16:creationId xmlns:a16="http://schemas.microsoft.com/office/drawing/2014/main" id="{B1B63CE1-F899-66A1-FAA8-BEED576D9A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913" y="212725"/>
            <a:ext cx="2973387" cy="183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2A291038-5798-C6CF-322E-694849AE9D5B}"/>
              </a:ext>
            </a:extLst>
          </p:cNvPr>
          <p:cNvSpPr>
            <a:spLocks noGrp="1" noChangeArrowheads="1"/>
          </p:cNvSpPr>
          <p:nvPr>
            <p:ph type="title"/>
          </p:nvPr>
        </p:nvSpPr>
        <p:spPr>
          <a:xfrm>
            <a:off x="839788" y="457200"/>
            <a:ext cx="10512425" cy="735013"/>
          </a:xfrm>
        </p:spPr>
        <p:txBody>
          <a:bodyPr/>
          <a:lstStyle/>
          <a:p>
            <a:pPr eaLnBrk="1" hangingPunct="1"/>
            <a:r>
              <a:rPr lang="en-US" altLang="en-US">
                <a:solidFill>
                  <a:srgbClr val="0A4B6F"/>
                </a:solidFill>
                <a:cs typeface="Aharoni" panose="02010803020104030203" pitchFamily="2" charset="-79"/>
              </a:rPr>
              <a:t>Report Out From Small Group Discussion</a:t>
            </a:r>
            <a:endParaRPr lang="en-US" altLang="en-US"/>
          </a:p>
        </p:txBody>
      </p:sp>
      <p:sp>
        <p:nvSpPr>
          <p:cNvPr id="23555" name="Content Placeholder 2">
            <a:extLst>
              <a:ext uri="{FF2B5EF4-FFF2-40B4-BE49-F238E27FC236}">
                <a16:creationId xmlns:a16="http://schemas.microsoft.com/office/drawing/2014/main" id="{ED7F5F06-381C-07B8-CB62-62A4C1AD0495}"/>
              </a:ext>
            </a:extLst>
          </p:cNvPr>
          <p:cNvSpPr txBox="1">
            <a:spLocks noChangeArrowheads="1"/>
          </p:cNvSpPr>
          <p:nvPr/>
        </p:nvSpPr>
        <p:spPr bwMode="auto">
          <a:xfrm>
            <a:off x="268288" y="1346200"/>
            <a:ext cx="11728450" cy="522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Franklin Gothic Book" panose="020B0503020102020204" pitchFamily="34" charset="0"/>
              </a:defRPr>
            </a:lvl1pPr>
            <a:lvl2pPr>
              <a:lnSpc>
                <a:spcPct val="90000"/>
              </a:lnSpc>
              <a:spcBef>
                <a:spcPts val="500"/>
              </a:spcBef>
              <a:buFont typeface="Arial" panose="020B0604020202020204" pitchFamily="34" charset="0"/>
              <a:buChar char="•"/>
              <a:defRPr sz="2400">
                <a:solidFill>
                  <a:schemeClr val="tx1"/>
                </a:solidFill>
                <a:latin typeface="Franklin Gothic Book" panose="020B05030201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Franklin Gothic Book" panose="020B05030201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Franklin Gothic Book" panose="020B05030201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Franklin Gothic Book" panose="020B05030201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Franklin Gothic Book" panose="020B05030201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Franklin Gothic Book" panose="020B05030201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Franklin Gothic Book" panose="020B05030201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Franklin Gothic Book" panose="020B0503020102020204" pitchFamily="34" charset="0"/>
              </a:defRPr>
            </a:lvl9pPr>
          </a:lstStyle>
          <a:p>
            <a:pPr lvl="1" eaLnBrk="1" hangingPunct="1">
              <a:lnSpc>
                <a:spcPct val="150000"/>
              </a:lnSpc>
              <a:buFont typeface="Arial" panose="020B0604020202020204" pitchFamily="34" charset="0"/>
              <a:buNone/>
            </a:pPr>
            <a:r>
              <a:rPr lang="en-US" altLang="en-US" sz="2800"/>
              <a:t>North Region</a:t>
            </a:r>
          </a:p>
          <a:p>
            <a:pPr lvl="1" eaLnBrk="1" hangingPunct="1">
              <a:lnSpc>
                <a:spcPct val="150000"/>
              </a:lnSpc>
              <a:buFont typeface="Arial" panose="020B0604020202020204" pitchFamily="34" charset="0"/>
              <a:buNone/>
            </a:pPr>
            <a:endParaRPr lang="en-US" altLang="en-US" sz="2800"/>
          </a:p>
          <a:p>
            <a:pPr lvl="1" eaLnBrk="1" hangingPunct="1">
              <a:lnSpc>
                <a:spcPct val="150000"/>
              </a:lnSpc>
              <a:buFont typeface="Arial" panose="020B0604020202020204" pitchFamily="34" charset="0"/>
              <a:buNone/>
            </a:pPr>
            <a:r>
              <a:rPr lang="en-US" altLang="en-US" sz="2800"/>
              <a:t>Central Region</a:t>
            </a:r>
          </a:p>
          <a:p>
            <a:pPr lvl="1" eaLnBrk="1" hangingPunct="1">
              <a:lnSpc>
                <a:spcPct val="150000"/>
              </a:lnSpc>
              <a:buFont typeface="Arial" panose="020B0604020202020204" pitchFamily="34" charset="0"/>
              <a:buNone/>
            </a:pPr>
            <a:endParaRPr lang="en-US" altLang="en-US" sz="2800"/>
          </a:p>
          <a:p>
            <a:pPr lvl="1" eaLnBrk="1" hangingPunct="1">
              <a:lnSpc>
                <a:spcPct val="150000"/>
              </a:lnSpc>
              <a:buFont typeface="Arial" panose="020B0604020202020204" pitchFamily="34" charset="0"/>
              <a:buNone/>
            </a:pPr>
            <a:r>
              <a:rPr lang="en-US" altLang="en-US" sz="2800"/>
              <a:t>Southern Region</a:t>
            </a:r>
          </a:p>
          <a:p>
            <a:pPr lvl="1" eaLnBrk="1" hangingPunct="1">
              <a:lnSpc>
                <a:spcPct val="150000"/>
              </a:lnSpc>
              <a:buFont typeface="Arial" panose="020B0604020202020204" pitchFamily="34" charset="0"/>
              <a:buNone/>
            </a:pPr>
            <a:endParaRPr lang="en-US" altLang="en-US" sz="28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855CE9A7-24B3-B415-7A5D-D234E888733E}"/>
              </a:ext>
            </a:extLst>
          </p:cNvPr>
          <p:cNvSpPr>
            <a:spLocks noGrp="1" noChangeArrowheads="1"/>
          </p:cNvSpPr>
          <p:nvPr>
            <p:ph type="title"/>
          </p:nvPr>
        </p:nvSpPr>
        <p:spPr>
          <a:xfrm>
            <a:off x="839788" y="457200"/>
            <a:ext cx="10512425" cy="735013"/>
          </a:xfrm>
        </p:spPr>
        <p:txBody>
          <a:bodyPr/>
          <a:lstStyle/>
          <a:p>
            <a:pPr eaLnBrk="1" hangingPunct="1"/>
            <a:r>
              <a:rPr lang="en-US" altLang="en-US">
                <a:solidFill>
                  <a:srgbClr val="0A4B6F"/>
                </a:solidFill>
                <a:cs typeface="Aharoni" panose="02010803020104030203" pitchFamily="2" charset="-79"/>
              </a:rPr>
              <a:t>Important Dates</a:t>
            </a:r>
            <a:endParaRPr lang="en-US" altLang="en-US"/>
          </a:p>
        </p:txBody>
      </p:sp>
      <p:sp>
        <p:nvSpPr>
          <p:cNvPr id="22531" name="Content Placeholder 2">
            <a:extLst>
              <a:ext uri="{FF2B5EF4-FFF2-40B4-BE49-F238E27FC236}">
                <a16:creationId xmlns:a16="http://schemas.microsoft.com/office/drawing/2014/main" id="{F6DFA222-B37A-D2E5-026F-FA28A73039A9}"/>
              </a:ext>
            </a:extLst>
          </p:cNvPr>
          <p:cNvSpPr txBox="1">
            <a:spLocks noChangeArrowheads="1"/>
          </p:cNvSpPr>
          <p:nvPr/>
        </p:nvSpPr>
        <p:spPr bwMode="auto">
          <a:xfrm>
            <a:off x="268288" y="1346200"/>
            <a:ext cx="11728450" cy="522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Franklin Gothic Book" panose="020B050302010202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Franklin Gothic Book" panose="020B05030201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Franklin Gothic Book" panose="020B05030201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Franklin Gothic Book" panose="020B05030201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Franklin Gothic Book" panose="020B05030201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Franklin Gothic Book" panose="020B05030201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Franklin Gothic Book" panose="020B05030201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Franklin Gothic Book" panose="020B05030201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Franklin Gothic Book" panose="020B0503020102020204" pitchFamily="34" charset="0"/>
              </a:defRPr>
            </a:lvl9pPr>
          </a:lstStyle>
          <a:p>
            <a:pPr lvl="1" eaLnBrk="1" hangingPunct="1">
              <a:lnSpc>
                <a:spcPct val="150000"/>
              </a:lnSpc>
            </a:pPr>
            <a:r>
              <a:rPr lang="en-US" altLang="en-US" sz="2800"/>
              <a:t>NOFO Posting Date:  March 14, 2024</a:t>
            </a:r>
          </a:p>
          <a:p>
            <a:pPr lvl="1" eaLnBrk="1" hangingPunct="1">
              <a:lnSpc>
                <a:spcPct val="150000"/>
              </a:lnSpc>
            </a:pPr>
            <a:r>
              <a:rPr lang="en-US" altLang="en-US" sz="2800"/>
              <a:t>Anticipated Award Start Date:  July 1, 2024</a:t>
            </a:r>
          </a:p>
          <a:p>
            <a:pPr lvl="1" eaLnBrk="1" hangingPunct="1">
              <a:lnSpc>
                <a:spcPct val="150000"/>
              </a:lnSpc>
            </a:pPr>
            <a:r>
              <a:rPr lang="en-US" altLang="en-US" sz="2800"/>
              <a:t>Anticipated Award End Date:  June 30, 2026</a:t>
            </a:r>
          </a:p>
          <a:p>
            <a:pPr lvl="1" eaLnBrk="1" hangingPunct="1">
              <a:lnSpc>
                <a:spcPct val="150000"/>
              </a:lnSpc>
            </a:pPr>
            <a:r>
              <a:rPr lang="en-US" altLang="en-US" sz="2800"/>
              <a:t>Application Technical Assistance Conference:  March 26, 2024, 1:00PM</a:t>
            </a:r>
            <a:br>
              <a:rPr lang="en-US" altLang="en-US" sz="2000"/>
            </a:br>
            <a:r>
              <a:rPr lang="en-US" altLang="en-US" sz="2800">
                <a:solidFill>
                  <a:srgbClr val="000E14"/>
                </a:solidFill>
                <a:latin typeface="-apple-system"/>
              </a:rPr>
              <a:t>Registration link : </a:t>
            </a:r>
            <a:r>
              <a:rPr lang="en-US" altLang="en-US" sz="2800" b="1" u="sng">
                <a:solidFill>
                  <a:srgbClr val="0365C0"/>
                </a:solidFill>
                <a:latin typeface="-apple-system"/>
                <a:hlinkClick r:id="rId2"/>
              </a:rPr>
              <a:t>https://us02web.zoom.us/j/88310575097</a:t>
            </a:r>
            <a:endParaRPr lang="en-US" altLang="en-US" sz="28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A006C7A-B353-4ED1-89E8-BEF8CAB39D7F}"/>
              </a:ext>
            </a:extLst>
          </p:cNvPr>
          <p:cNvPicPr>
            <a:picLocks noChangeAspect="1"/>
          </p:cNvPicPr>
          <p:nvPr/>
        </p:nvPicPr>
        <p:blipFill>
          <a:blip r:embed="rId2"/>
          <a:stretch>
            <a:fillRect/>
          </a:stretch>
        </p:blipFill>
        <p:spPr>
          <a:xfrm>
            <a:off x="1147251" y="739799"/>
            <a:ext cx="7260767" cy="5159196"/>
          </a:xfrm>
          <a:prstGeom prst="rect">
            <a:avLst/>
          </a:prstGeom>
        </p:spPr>
      </p:pic>
      <p:sp>
        <p:nvSpPr>
          <p:cNvPr id="22530" name="Title 1">
            <a:extLst>
              <a:ext uri="{FF2B5EF4-FFF2-40B4-BE49-F238E27FC236}">
                <a16:creationId xmlns:a16="http://schemas.microsoft.com/office/drawing/2014/main" id="{855CE9A7-24B3-B415-7A5D-D234E888733E}"/>
              </a:ext>
            </a:extLst>
          </p:cNvPr>
          <p:cNvSpPr>
            <a:spLocks noGrp="1" noChangeArrowheads="1"/>
          </p:cNvSpPr>
          <p:nvPr>
            <p:ph type="title"/>
          </p:nvPr>
        </p:nvSpPr>
        <p:spPr>
          <a:xfrm>
            <a:off x="739427" y="372292"/>
            <a:ext cx="10512425" cy="735013"/>
          </a:xfrm>
        </p:spPr>
        <p:txBody>
          <a:bodyPr/>
          <a:lstStyle/>
          <a:p>
            <a:pPr eaLnBrk="1" hangingPunct="1"/>
            <a:r>
              <a:rPr lang="en-US" altLang="en-US" dirty="0">
                <a:solidFill>
                  <a:srgbClr val="0A4B6F"/>
                </a:solidFill>
                <a:cs typeface="Aharoni" panose="02010803020104030203" pitchFamily="2" charset="-79"/>
              </a:rPr>
              <a:t>Questions?</a:t>
            </a:r>
            <a:endParaRPr lang="en-US" altLang="en-US" dirty="0"/>
          </a:p>
        </p:txBody>
      </p:sp>
    </p:spTree>
    <p:extLst>
      <p:ext uri="{BB962C8B-B14F-4D97-AF65-F5344CB8AC3E}">
        <p14:creationId xmlns:p14="http://schemas.microsoft.com/office/powerpoint/2010/main" val="35405508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855CE9A7-24B3-B415-7A5D-D234E888733E}"/>
              </a:ext>
            </a:extLst>
          </p:cNvPr>
          <p:cNvSpPr>
            <a:spLocks noGrp="1" noChangeArrowheads="1"/>
          </p:cNvSpPr>
          <p:nvPr>
            <p:ph type="title"/>
          </p:nvPr>
        </p:nvSpPr>
        <p:spPr>
          <a:xfrm>
            <a:off x="739427" y="372292"/>
            <a:ext cx="10512425" cy="735013"/>
          </a:xfrm>
        </p:spPr>
        <p:txBody>
          <a:bodyPr/>
          <a:lstStyle/>
          <a:p>
            <a:pPr eaLnBrk="1" hangingPunct="1"/>
            <a:r>
              <a:rPr lang="en-US" altLang="en-US" dirty="0">
                <a:solidFill>
                  <a:srgbClr val="0A4B6F"/>
                </a:solidFill>
                <a:cs typeface="Aharoni" panose="02010803020104030203" pitchFamily="2" charset="-79"/>
              </a:rPr>
              <a:t>Thank you!</a:t>
            </a:r>
            <a:endParaRPr lang="en-US" altLang="en-US" dirty="0"/>
          </a:p>
        </p:txBody>
      </p:sp>
      <p:sp>
        <p:nvSpPr>
          <p:cNvPr id="3" name="TextBox 2">
            <a:extLst>
              <a:ext uri="{FF2B5EF4-FFF2-40B4-BE49-F238E27FC236}">
                <a16:creationId xmlns:a16="http://schemas.microsoft.com/office/drawing/2014/main" id="{EAE0462A-F0A3-8ACC-A391-EC4803F13C0D}"/>
              </a:ext>
            </a:extLst>
          </p:cNvPr>
          <p:cNvSpPr txBox="1"/>
          <p:nvPr/>
        </p:nvSpPr>
        <p:spPr>
          <a:xfrm>
            <a:off x="739427" y="1536174"/>
            <a:ext cx="8608742" cy="3785652"/>
          </a:xfrm>
          <a:prstGeom prst="rect">
            <a:avLst/>
          </a:prstGeom>
          <a:noFill/>
        </p:spPr>
        <p:txBody>
          <a:bodyPr wrap="square" rtlCol="0">
            <a:spAutoFit/>
          </a:bodyPr>
          <a:lstStyle/>
          <a:p>
            <a:r>
              <a:rPr lang="en-US" sz="4000" dirty="0"/>
              <a:t>Tammy Stone</a:t>
            </a:r>
          </a:p>
          <a:p>
            <a:r>
              <a:rPr lang="en-US" sz="4000" dirty="0">
                <a:hlinkClick r:id="rId2"/>
              </a:rPr>
              <a:t>Tammy.Stone@illinois.gov</a:t>
            </a:r>
            <a:endParaRPr lang="en-US" sz="4000" dirty="0"/>
          </a:p>
          <a:p>
            <a:endParaRPr lang="en-US" sz="4000" dirty="0"/>
          </a:p>
          <a:p>
            <a:r>
              <a:rPr lang="en-US" sz="4000" dirty="0"/>
              <a:t>Shannon Hampton</a:t>
            </a:r>
          </a:p>
          <a:p>
            <a:r>
              <a:rPr lang="en-US" sz="4000" dirty="0">
                <a:hlinkClick r:id="rId3"/>
              </a:rPr>
              <a:t>Shannon.B.Hampton@illinois.gov</a:t>
            </a:r>
            <a:endParaRPr lang="en-US" sz="4000" dirty="0"/>
          </a:p>
          <a:p>
            <a:endParaRPr lang="en-US" sz="4000" dirty="0"/>
          </a:p>
        </p:txBody>
      </p:sp>
    </p:spTree>
    <p:extLst>
      <p:ext uri="{BB962C8B-B14F-4D97-AF65-F5344CB8AC3E}">
        <p14:creationId xmlns:p14="http://schemas.microsoft.com/office/powerpoint/2010/main" val="752350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19C5429F-DEB2-CD7F-E57C-F7EDCCD78459}"/>
              </a:ext>
            </a:extLst>
          </p:cNvPr>
          <p:cNvSpPr>
            <a:spLocks noGrp="1" noChangeArrowheads="1"/>
          </p:cNvSpPr>
          <p:nvPr>
            <p:ph type="title"/>
          </p:nvPr>
        </p:nvSpPr>
        <p:spPr>
          <a:xfrm>
            <a:off x="569913" y="528638"/>
            <a:ext cx="10515600" cy="649287"/>
          </a:xfrm>
        </p:spPr>
        <p:txBody>
          <a:bodyPr/>
          <a:lstStyle/>
          <a:p>
            <a:pPr eaLnBrk="1" hangingPunct="1"/>
            <a:r>
              <a:rPr lang="en-US" altLang="en-US">
                <a:solidFill>
                  <a:srgbClr val="0A4B6F"/>
                </a:solidFill>
                <a:cs typeface="Aharoni" panose="02010803020104030203" pitchFamily="2" charset="-79"/>
              </a:rPr>
              <a:t>Agenda</a:t>
            </a:r>
            <a:endParaRPr lang="en-US" altLang="en-US"/>
          </a:p>
        </p:txBody>
      </p:sp>
      <p:pic>
        <p:nvPicPr>
          <p:cNvPr id="13315" name="Picture 1">
            <a:extLst>
              <a:ext uri="{FF2B5EF4-FFF2-40B4-BE49-F238E27FC236}">
                <a16:creationId xmlns:a16="http://schemas.microsoft.com/office/drawing/2014/main" id="{E1FE800D-A760-5C90-D9AC-5A0F6DC10B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913" y="5208588"/>
            <a:ext cx="2509837" cy="154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B16A743E-9896-0EDD-24DE-1B1AA4F7FC94}"/>
              </a:ext>
            </a:extLst>
          </p:cNvPr>
          <p:cNvSpPr txBox="1"/>
          <p:nvPr/>
        </p:nvSpPr>
        <p:spPr>
          <a:xfrm>
            <a:off x="569913" y="1395413"/>
            <a:ext cx="8662987" cy="3011487"/>
          </a:xfrm>
          <a:prstGeom prst="rect">
            <a:avLst/>
          </a:prstGeom>
          <a:noFill/>
        </p:spPr>
        <p:txBody>
          <a:bodyPr>
            <a:spAutoFit/>
          </a:bodyPr>
          <a:lstStyle/>
          <a:p>
            <a:pPr marL="342900" indent="-342900">
              <a:lnSpc>
                <a:spcPct val="107000"/>
              </a:lnSpc>
              <a:spcBef>
                <a:spcPts val="0"/>
              </a:spcBef>
              <a:spcAft>
                <a:spcPts val="0"/>
              </a:spcAft>
              <a:buFont typeface="+mj-lt"/>
              <a:buAutoNum type="romanUcPeriod"/>
              <a:defRPr/>
            </a:pPr>
            <a:r>
              <a:rPr lang="en-US" sz="2000" kern="100" dirty="0">
                <a:latin typeface="+mn-lt"/>
                <a:ea typeface="Aptos" panose="020B0004020202020204" pitchFamily="34" charset="0"/>
                <a:cs typeface="Times New Roman" panose="02020603050405020304" pitchFamily="18" charset="0"/>
              </a:rPr>
              <a:t>Welcome from Christine – overview of the need – why are we here?</a:t>
            </a:r>
          </a:p>
          <a:p>
            <a:pPr marL="342900" indent="-342900">
              <a:lnSpc>
                <a:spcPct val="107000"/>
              </a:lnSpc>
              <a:spcBef>
                <a:spcPts val="0"/>
              </a:spcBef>
              <a:spcAft>
                <a:spcPts val="0"/>
              </a:spcAft>
              <a:buFont typeface="+mj-lt"/>
              <a:buAutoNum type="romanUcPeriod"/>
              <a:defRPr/>
            </a:pPr>
            <a:r>
              <a:rPr lang="en-US" sz="2000" kern="100" dirty="0">
                <a:latin typeface="+mn-lt"/>
                <a:ea typeface="Aptos" panose="020B0004020202020204" pitchFamily="34" charset="0"/>
                <a:cs typeface="Times New Roman" panose="02020603050405020304" pitchFamily="18" charset="0"/>
              </a:rPr>
              <a:t>Welcome from Julio – overview of the role of WIOA – call to action for LWIA’s</a:t>
            </a:r>
          </a:p>
          <a:p>
            <a:pPr marL="342900" indent="-342900">
              <a:lnSpc>
                <a:spcPct val="107000"/>
              </a:lnSpc>
              <a:spcBef>
                <a:spcPts val="0"/>
              </a:spcBef>
              <a:spcAft>
                <a:spcPts val="800"/>
              </a:spcAft>
              <a:buFont typeface="+mj-lt"/>
              <a:buAutoNum type="romanUcPeriod"/>
              <a:defRPr/>
            </a:pPr>
            <a:r>
              <a:rPr lang="en-US" sz="2000" kern="100" dirty="0">
                <a:latin typeface="+mn-lt"/>
                <a:ea typeface="Aptos" panose="020B0004020202020204" pitchFamily="34" charset="0"/>
                <a:cs typeface="Times New Roman" panose="02020603050405020304" pitchFamily="18" charset="0"/>
              </a:rPr>
              <a:t>Overview of the program model </a:t>
            </a:r>
          </a:p>
          <a:p>
            <a:pPr>
              <a:lnSpc>
                <a:spcPct val="107000"/>
              </a:lnSpc>
              <a:spcBef>
                <a:spcPts val="0"/>
              </a:spcBef>
              <a:spcAft>
                <a:spcPts val="800"/>
              </a:spcAft>
              <a:defRPr/>
            </a:pPr>
            <a:r>
              <a:rPr lang="en-US" sz="2000" kern="100" dirty="0">
                <a:latin typeface="+mn-lt"/>
                <a:ea typeface="Aptos" panose="020B0004020202020204" pitchFamily="34" charset="0"/>
                <a:cs typeface="Times New Roman" panose="02020603050405020304" pitchFamily="18" charset="0"/>
              </a:rPr>
              <a:t> </a:t>
            </a:r>
          </a:p>
          <a:p>
            <a:pPr>
              <a:lnSpc>
                <a:spcPct val="107000"/>
              </a:lnSpc>
              <a:spcBef>
                <a:spcPts val="0"/>
              </a:spcBef>
              <a:spcAft>
                <a:spcPts val="800"/>
              </a:spcAft>
              <a:defRPr/>
            </a:pPr>
            <a:r>
              <a:rPr lang="en-US" sz="2000" kern="100" dirty="0">
                <a:latin typeface="+mn-lt"/>
                <a:ea typeface="Aptos" panose="020B0004020202020204" pitchFamily="34" charset="0"/>
                <a:cs typeface="Times New Roman" panose="02020603050405020304" pitchFamily="18" charset="0"/>
              </a:rPr>
              <a:t>Small Group – Regional Discussion Questions:</a:t>
            </a:r>
          </a:p>
          <a:p>
            <a:pPr marL="342900" indent="-342900">
              <a:lnSpc>
                <a:spcPct val="107000"/>
              </a:lnSpc>
              <a:spcBef>
                <a:spcPts val="0"/>
              </a:spcBef>
              <a:spcAft>
                <a:spcPts val="0"/>
              </a:spcAft>
              <a:buFont typeface="Symbol" panose="05050102010706020507" pitchFamily="18" charset="2"/>
              <a:buChar char=""/>
              <a:defRPr/>
            </a:pPr>
            <a:r>
              <a:rPr lang="en-US" sz="2000" kern="100" dirty="0">
                <a:latin typeface="+mn-lt"/>
                <a:ea typeface="Aptos" panose="020B0004020202020204" pitchFamily="34" charset="0"/>
                <a:cs typeface="Times New Roman" panose="02020603050405020304" pitchFamily="18" charset="0"/>
              </a:rPr>
              <a:t>Who are the people in the room</a:t>
            </a:r>
          </a:p>
          <a:p>
            <a:pPr marL="342900" indent="-342900">
              <a:lnSpc>
                <a:spcPct val="107000"/>
              </a:lnSpc>
              <a:spcBef>
                <a:spcPts val="0"/>
              </a:spcBef>
              <a:spcAft>
                <a:spcPts val="0"/>
              </a:spcAft>
              <a:buFont typeface="Symbol" panose="05050102010706020507" pitchFamily="18" charset="2"/>
              <a:buChar char=""/>
              <a:defRPr/>
            </a:pPr>
            <a:r>
              <a:rPr lang="en-US" sz="2000" kern="100" dirty="0">
                <a:latin typeface="+mn-lt"/>
                <a:ea typeface="Aptos" panose="020B0004020202020204" pitchFamily="34" charset="0"/>
                <a:cs typeface="Times New Roman" panose="02020603050405020304" pitchFamily="18" charset="0"/>
              </a:rPr>
              <a:t>What are the outcomes we can address in our region?</a:t>
            </a:r>
          </a:p>
          <a:p>
            <a:pPr marL="342900" indent="-342900">
              <a:lnSpc>
                <a:spcPct val="107000"/>
              </a:lnSpc>
              <a:spcBef>
                <a:spcPts val="0"/>
              </a:spcBef>
              <a:spcAft>
                <a:spcPts val="800"/>
              </a:spcAft>
              <a:buFont typeface="Symbol" panose="05050102010706020507" pitchFamily="18" charset="2"/>
              <a:buChar char=""/>
              <a:defRPr/>
            </a:pPr>
            <a:r>
              <a:rPr lang="en-US" sz="2000" kern="100" dirty="0">
                <a:latin typeface="+mn-lt"/>
                <a:ea typeface="Aptos" panose="020B0004020202020204" pitchFamily="34" charset="0"/>
                <a:cs typeface="Times New Roman" panose="02020603050405020304" pitchFamily="18" charset="0"/>
              </a:rPr>
              <a:t>How can I get involved?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28C1009C-3AC3-2CCE-5DBC-A1DADE33900F}"/>
              </a:ext>
            </a:extLst>
          </p:cNvPr>
          <p:cNvSpPr>
            <a:spLocks noGrp="1" noChangeArrowheads="1"/>
          </p:cNvSpPr>
          <p:nvPr>
            <p:ph type="title"/>
          </p:nvPr>
        </p:nvSpPr>
        <p:spPr>
          <a:xfrm>
            <a:off x="569913" y="528638"/>
            <a:ext cx="10515600" cy="649287"/>
          </a:xfrm>
        </p:spPr>
        <p:txBody>
          <a:bodyPr/>
          <a:lstStyle/>
          <a:p>
            <a:pPr eaLnBrk="1" hangingPunct="1"/>
            <a:r>
              <a:rPr lang="en-US" altLang="en-US">
                <a:solidFill>
                  <a:srgbClr val="0A4B6F"/>
                </a:solidFill>
                <a:cs typeface="Aharoni" panose="02010803020104030203" pitchFamily="2" charset="-79"/>
              </a:rPr>
              <a:t>Commentators</a:t>
            </a:r>
            <a:endParaRPr lang="en-US" altLang="en-US"/>
          </a:p>
        </p:txBody>
      </p:sp>
      <p:sp>
        <p:nvSpPr>
          <p:cNvPr id="12291" name="TextBox 5">
            <a:extLst>
              <a:ext uri="{FF2B5EF4-FFF2-40B4-BE49-F238E27FC236}">
                <a16:creationId xmlns:a16="http://schemas.microsoft.com/office/drawing/2014/main" id="{A74EE6B7-FBC5-C833-65FA-C52CBBBAF3AE}"/>
              </a:ext>
            </a:extLst>
          </p:cNvPr>
          <p:cNvSpPr txBox="1">
            <a:spLocks noChangeArrowheads="1"/>
          </p:cNvSpPr>
          <p:nvPr/>
        </p:nvSpPr>
        <p:spPr bwMode="auto">
          <a:xfrm>
            <a:off x="569913" y="1325563"/>
            <a:ext cx="11052175" cy="492125"/>
          </a:xfrm>
          <a:prstGeom prst="rect">
            <a:avLst/>
          </a:prstGeom>
          <a:noFill/>
          <a:ln>
            <a:noFill/>
          </a:ln>
        </p:spPr>
        <p:txBody>
          <a:bodyPr>
            <a:spAutoFit/>
          </a:bodyPr>
          <a:lstStyle>
            <a:lvl1pPr marL="571500" indent="-571500">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fontAlgn="base">
              <a:spcBef>
                <a:spcPct val="0"/>
              </a:spcBef>
              <a:spcAft>
                <a:spcPct val="0"/>
              </a:spcAft>
              <a:defRPr>
                <a:solidFill>
                  <a:schemeClr val="tx1"/>
                </a:solidFill>
                <a:latin typeface="Franklin Gothic Book" panose="020B0503020102020204" pitchFamily="34" charset="0"/>
              </a:defRPr>
            </a:lvl6pPr>
            <a:lvl7pPr marL="2971800" indent="-228600" fontAlgn="base">
              <a:spcBef>
                <a:spcPct val="0"/>
              </a:spcBef>
              <a:spcAft>
                <a:spcPct val="0"/>
              </a:spcAft>
              <a:defRPr>
                <a:solidFill>
                  <a:schemeClr val="tx1"/>
                </a:solidFill>
                <a:latin typeface="Franklin Gothic Book" panose="020B0503020102020204" pitchFamily="34" charset="0"/>
              </a:defRPr>
            </a:lvl7pPr>
            <a:lvl8pPr marL="3429000" indent="-228600" fontAlgn="base">
              <a:spcBef>
                <a:spcPct val="0"/>
              </a:spcBef>
              <a:spcAft>
                <a:spcPct val="0"/>
              </a:spcAft>
              <a:defRPr>
                <a:solidFill>
                  <a:schemeClr val="tx1"/>
                </a:solidFill>
                <a:latin typeface="Franklin Gothic Book" panose="020B0503020102020204" pitchFamily="34" charset="0"/>
              </a:defRPr>
            </a:lvl8pPr>
            <a:lvl9pPr marL="3886200" indent="-228600" fontAlgn="base">
              <a:spcBef>
                <a:spcPct val="0"/>
              </a:spcBef>
              <a:spcAft>
                <a:spcPct val="0"/>
              </a:spcAft>
              <a:defRPr>
                <a:solidFill>
                  <a:schemeClr val="tx1"/>
                </a:solidFill>
                <a:latin typeface="Franklin Gothic Book" panose="020B0503020102020204" pitchFamily="34" charset="0"/>
              </a:defRPr>
            </a:lvl9pPr>
          </a:lstStyle>
          <a:p>
            <a:pPr marL="0" indent="0" algn="just" eaLnBrk="1" hangingPunct="1">
              <a:defRPr/>
            </a:pPr>
            <a:r>
              <a:rPr lang="en-US" sz="1200" dirty="0">
                <a:latin typeface="+mn-lt"/>
              </a:rPr>
              <a:t> </a:t>
            </a:r>
            <a:r>
              <a:rPr lang="en-US" sz="1200" dirty="0">
                <a:solidFill>
                  <a:srgbClr val="000000"/>
                </a:solidFill>
                <a:latin typeface="+mn-lt"/>
              </a:rPr>
              <a:t> </a:t>
            </a:r>
            <a:endParaRPr lang="en-US" altLang="en-US" sz="1200" dirty="0">
              <a:latin typeface="+mn-lt"/>
            </a:endParaRPr>
          </a:p>
          <a:p>
            <a:pPr eaLnBrk="1" hangingPunct="1">
              <a:buFont typeface="Arial" panose="020B0604020202020204" pitchFamily="34" charset="0"/>
              <a:buChar char="•"/>
              <a:defRPr/>
            </a:pPr>
            <a:endParaRPr lang="en-US" altLang="en-US" sz="1400" dirty="0"/>
          </a:p>
        </p:txBody>
      </p:sp>
      <p:pic>
        <p:nvPicPr>
          <p:cNvPr id="14340" name="Picture 1">
            <a:extLst>
              <a:ext uri="{FF2B5EF4-FFF2-40B4-BE49-F238E27FC236}">
                <a16:creationId xmlns:a16="http://schemas.microsoft.com/office/drawing/2014/main" id="{08CA89E3-5EDB-48F5-6ACC-2ABC393C05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913" y="5208588"/>
            <a:ext cx="2509837" cy="154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3" descr="A picture containing person, wall, person, posing&#10;&#10;Description automatically generated">
            <a:extLst>
              <a:ext uri="{FF2B5EF4-FFF2-40B4-BE49-F238E27FC236}">
                <a16:creationId xmlns:a16="http://schemas.microsoft.com/office/drawing/2014/main" id="{CF107BE2-B15B-C3CC-3085-656C8E7034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291" y="3539032"/>
            <a:ext cx="1117600"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2151222C-B866-1114-FEF8-94E26200D776}"/>
              </a:ext>
            </a:extLst>
          </p:cNvPr>
          <p:cNvSpPr txBox="1"/>
          <p:nvPr/>
        </p:nvSpPr>
        <p:spPr>
          <a:xfrm>
            <a:off x="2017004" y="3508869"/>
            <a:ext cx="8756650" cy="1200150"/>
          </a:xfrm>
          <a:prstGeom prst="rect">
            <a:avLst/>
          </a:prstGeom>
          <a:noFill/>
        </p:spPr>
        <p:txBody>
          <a:bodyPr>
            <a:spAutoFit/>
          </a:bodyPr>
          <a:lstStyle/>
          <a:p>
            <a:pPr>
              <a:defRPr/>
            </a:pPr>
            <a:r>
              <a:rPr lang="en-US" dirty="0">
                <a:latin typeface="+mn-lt"/>
                <a:ea typeface="Calibri" panose="020F0502020204030204" pitchFamily="34" charset="0"/>
                <a:cs typeface="Calibri" panose="020F0502020204030204" pitchFamily="34" charset="0"/>
              </a:rPr>
              <a:t>Christine Haley is the Chief of the Illinois Office to Prevent and End Homelessness. Christine works with 16 state agencies to implement a strategic plan to prevent and end homelessness for Illinois residents. Christine chairs of the Illinois Interagency Task Force on Homelessness and co-chairs the Community Advisory Council on Homelessness. </a:t>
            </a:r>
            <a:endParaRPr lang="en-US" dirty="0">
              <a:latin typeface="+mn-lt"/>
            </a:endParaRPr>
          </a:p>
        </p:txBody>
      </p:sp>
      <p:pic>
        <p:nvPicPr>
          <p:cNvPr id="14343" name="Picture 7" descr="A person wearing glasses and a suit&#10;&#10;Description automatically generated with medium confidence">
            <a:extLst>
              <a:ext uri="{FF2B5EF4-FFF2-40B4-BE49-F238E27FC236}">
                <a16:creationId xmlns:a16="http://schemas.microsoft.com/office/drawing/2014/main" id="{AA005DA2-6587-F0F4-87B0-40F217C762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291" y="1625000"/>
            <a:ext cx="11176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AE27CC60-3875-0AD4-605B-8B84EE0EC499}"/>
              </a:ext>
            </a:extLst>
          </p:cNvPr>
          <p:cNvSpPr txBox="1"/>
          <p:nvPr/>
        </p:nvSpPr>
        <p:spPr>
          <a:xfrm>
            <a:off x="2017004" y="1625000"/>
            <a:ext cx="8756650" cy="1477962"/>
          </a:xfrm>
          <a:prstGeom prst="rect">
            <a:avLst/>
          </a:prstGeom>
          <a:noFill/>
        </p:spPr>
        <p:txBody>
          <a:bodyPr>
            <a:spAutoFit/>
          </a:bodyPr>
          <a:lstStyle/>
          <a:p>
            <a:pPr>
              <a:defRPr/>
            </a:pPr>
            <a:r>
              <a:rPr lang="en-US" dirty="0">
                <a:latin typeface="+mn-lt"/>
                <a:ea typeface="Times New Roman" panose="02020603050405020304" pitchFamily="18" charset="0"/>
              </a:rPr>
              <a:t>Julio Rodriguez is the Deputy Director of the Office of Employment and Training. He has 30+ years of experience in the workforce and human services field, fostering collaboration and driving innovation in workforce development. Mr. Rodriguez has had a pivotal role in shaping state workforce development policy and programs that are recognized at the national level. </a:t>
            </a:r>
            <a:endParaRPr lang="en-US" dirty="0">
              <a:latin typeface="+mn-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5E523B70-F1C5-CF99-240F-84DBDEA568F5}"/>
              </a:ext>
            </a:extLst>
          </p:cNvPr>
          <p:cNvSpPr>
            <a:spLocks noGrp="1" noChangeArrowheads="1"/>
          </p:cNvSpPr>
          <p:nvPr>
            <p:ph type="title"/>
          </p:nvPr>
        </p:nvSpPr>
        <p:spPr>
          <a:xfrm>
            <a:off x="569913" y="528638"/>
            <a:ext cx="10515600" cy="649287"/>
          </a:xfrm>
        </p:spPr>
        <p:txBody>
          <a:bodyPr/>
          <a:lstStyle/>
          <a:p>
            <a:pPr eaLnBrk="1" hangingPunct="1"/>
            <a:r>
              <a:rPr lang="en-US" altLang="en-US">
                <a:solidFill>
                  <a:srgbClr val="0A4B6F"/>
                </a:solidFill>
                <a:cs typeface="Aharoni" panose="02010803020104030203" pitchFamily="2" charset="-79"/>
              </a:rPr>
              <a:t>Overview</a:t>
            </a:r>
            <a:endParaRPr lang="en-US" altLang="en-US"/>
          </a:p>
        </p:txBody>
      </p:sp>
      <p:sp>
        <p:nvSpPr>
          <p:cNvPr id="12291" name="TextBox 5">
            <a:extLst>
              <a:ext uri="{FF2B5EF4-FFF2-40B4-BE49-F238E27FC236}">
                <a16:creationId xmlns:a16="http://schemas.microsoft.com/office/drawing/2014/main" id="{C87DDC57-F808-F946-3B86-C122C34E700A}"/>
              </a:ext>
            </a:extLst>
          </p:cNvPr>
          <p:cNvSpPr txBox="1">
            <a:spLocks noChangeArrowheads="1"/>
          </p:cNvSpPr>
          <p:nvPr/>
        </p:nvSpPr>
        <p:spPr bwMode="auto">
          <a:xfrm>
            <a:off x="569913" y="1325563"/>
            <a:ext cx="11052175" cy="4186237"/>
          </a:xfrm>
          <a:prstGeom prst="rect">
            <a:avLst/>
          </a:prstGeom>
          <a:noFill/>
          <a:ln>
            <a:noFill/>
          </a:ln>
        </p:spPr>
        <p:txBody>
          <a:bodyPr>
            <a:spAutoFit/>
          </a:bodyPr>
          <a:lstStyle>
            <a:lvl1pPr marL="571500" indent="-571500">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fontAlgn="base">
              <a:spcBef>
                <a:spcPct val="0"/>
              </a:spcBef>
              <a:spcAft>
                <a:spcPct val="0"/>
              </a:spcAft>
              <a:defRPr>
                <a:solidFill>
                  <a:schemeClr val="tx1"/>
                </a:solidFill>
                <a:latin typeface="Franklin Gothic Book" panose="020B0503020102020204" pitchFamily="34" charset="0"/>
              </a:defRPr>
            </a:lvl6pPr>
            <a:lvl7pPr marL="2971800" indent="-228600" fontAlgn="base">
              <a:spcBef>
                <a:spcPct val="0"/>
              </a:spcBef>
              <a:spcAft>
                <a:spcPct val="0"/>
              </a:spcAft>
              <a:defRPr>
                <a:solidFill>
                  <a:schemeClr val="tx1"/>
                </a:solidFill>
                <a:latin typeface="Franklin Gothic Book" panose="020B0503020102020204" pitchFamily="34" charset="0"/>
              </a:defRPr>
            </a:lvl7pPr>
            <a:lvl8pPr marL="3429000" indent="-228600" fontAlgn="base">
              <a:spcBef>
                <a:spcPct val="0"/>
              </a:spcBef>
              <a:spcAft>
                <a:spcPct val="0"/>
              </a:spcAft>
              <a:defRPr>
                <a:solidFill>
                  <a:schemeClr val="tx1"/>
                </a:solidFill>
                <a:latin typeface="Franklin Gothic Book" panose="020B0503020102020204" pitchFamily="34" charset="0"/>
              </a:defRPr>
            </a:lvl8pPr>
            <a:lvl9pPr marL="3886200" indent="-228600" fontAlgn="base">
              <a:spcBef>
                <a:spcPct val="0"/>
              </a:spcBef>
              <a:spcAft>
                <a:spcPct val="0"/>
              </a:spcAft>
              <a:defRPr>
                <a:solidFill>
                  <a:schemeClr val="tx1"/>
                </a:solidFill>
                <a:latin typeface="Franklin Gothic Book" panose="020B0503020102020204" pitchFamily="34" charset="0"/>
              </a:defRPr>
            </a:lvl9pPr>
          </a:lstStyle>
          <a:p>
            <a:pPr marL="0" indent="0" algn="just" eaLnBrk="1" hangingPunct="1">
              <a:defRPr/>
            </a:pPr>
            <a:r>
              <a:rPr lang="en-US" altLang="en-US" sz="1400" dirty="0"/>
              <a:t>Through funding provided by the </a:t>
            </a:r>
            <a:r>
              <a:rPr lang="en-US" sz="1400" dirty="0"/>
              <a:t>Illinois Job Training and Economic Development (JTED) Grant Program,  </a:t>
            </a:r>
            <a:r>
              <a:rPr lang="en-US" altLang="en-US" sz="1400" dirty="0"/>
              <a:t>The Illinois Department of Commerce and Economic Opportunity (DCEO) is partnering with the Illinois Department of Human Services (IDHS) and the Illinois Interagency Task Force on Homelessness to Prevent and End Homelessness to support strategies identified in the Home Illinois: Illinois’ Plan to Prevent and End Homelessness (The Plan). </a:t>
            </a:r>
          </a:p>
          <a:p>
            <a:pPr marL="0" indent="0" eaLnBrk="1" hangingPunct="1">
              <a:defRPr/>
            </a:pPr>
            <a:r>
              <a:rPr lang="en-US" altLang="en-US" sz="1400" dirty="0">
                <a:latin typeface="+mj-lt"/>
              </a:rPr>
              <a:t>Link:  </a:t>
            </a:r>
            <a:r>
              <a:rPr lang="en-US" sz="1400" u="sng" dirty="0">
                <a:solidFill>
                  <a:srgbClr val="0563C1"/>
                </a:solidFill>
                <a:latin typeface="+mj-lt"/>
                <a:ea typeface="Calibri" panose="020F0502020204030204" pitchFamily="34" charset="0"/>
                <a:hlinkClick r:id="rId2"/>
              </a:rPr>
              <a:t>Home Illinois: Illinois’ Plan to Prevent and End Homelessness - Annual Report: July 2022-October 2022 (state.il.us)</a:t>
            </a:r>
            <a:r>
              <a:rPr lang="en-US" altLang="en-US" sz="1400" dirty="0">
                <a:latin typeface="+mj-lt"/>
              </a:rPr>
              <a:t>. </a:t>
            </a:r>
          </a:p>
          <a:p>
            <a:pPr eaLnBrk="1" hangingPunct="1">
              <a:buFont typeface="Arial" panose="020B0604020202020204" pitchFamily="34" charset="0"/>
              <a:buChar char="•"/>
              <a:defRPr/>
            </a:pPr>
            <a:endParaRPr lang="en-US" altLang="en-US" sz="1400" dirty="0"/>
          </a:p>
          <a:p>
            <a:pPr eaLnBrk="1" hangingPunct="1">
              <a:buFont typeface="Arial" panose="020B0604020202020204" pitchFamily="34" charset="0"/>
              <a:buChar char="•"/>
              <a:defRPr/>
            </a:pPr>
            <a:r>
              <a:rPr lang="en-US" altLang="en-US" sz="1400" dirty="0"/>
              <a:t>Specifically, the NOFO will support Strategy #3 – Secure Financial Stability.   </a:t>
            </a:r>
          </a:p>
          <a:p>
            <a:pPr marL="0" indent="0" eaLnBrk="1" hangingPunct="1">
              <a:defRPr/>
            </a:pPr>
            <a:endParaRPr lang="en-US" altLang="en-US" sz="1400" dirty="0"/>
          </a:p>
          <a:p>
            <a:pPr eaLnBrk="1" hangingPunct="1">
              <a:buFont typeface="Arial" panose="020B0604020202020204" pitchFamily="34" charset="0"/>
              <a:buChar char="•"/>
              <a:defRPr/>
            </a:pPr>
            <a:r>
              <a:rPr lang="en-US" altLang="en-US" sz="1400" dirty="0"/>
              <a:t>The Pilot program will be implemented in three (3) to five (5) Continuum of Care areas throughout the state that connect people who are experiencing homelessness to employment and that demonstrate systemic coordination of the homeless response system and workforce system. </a:t>
            </a:r>
          </a:p>
          <a:p>
            <a:pPr eaLnBrk="1" hangingPunct="1">
              <a:buFont typeface="Arial" panose="020B0604020202020204" pitchFamily="34" charset="0"/>
              <a:buChar char="•"/>
              <a:defRPr/>
            </a:pPr>
            <a:endParaRPr lang="en-US" altLang="en-US" sz="1400" dirty="0"/>
          </a:p>
          <a:p>
            <a:pPr eaLnBrk="1" hangingPunct="1">
              <a:buFont typeface="Arial" panose="020B0604020202020204" pitchFamily="34" charset="0"/>
              <a:buChar char="•"/>
              <a:defRPr/>
            </a:pPr>
            <a:r>
              <a:rPr lang="en-US" altLang="en-US" sz="1400" dirty="0"/>
              <a:t>The intended result of coordinating to improve employment opportunities is to improve the financial stability of individuals and their ability to afford permanent housing in their community and develop a sustainably system for delivering services.</a:t>
            </a:r>
          </a:p>
          <a:p>
            <a:pPr eaLnBrk="1" hangingPunct="1">
              <a:buFont typeface="Arial" panose="020B0604020202020204" pitchFamily="34" charset="0"/>
              <a:buChar char="•"/>
              <a:defRPr/>
            </a:pPr>
            <a:endParaRPr lang="en-US" altLang="en-US" sz="1400" dirty="0">
              <a:latin typeface="+mn-lt"/>
            </a:endParaRPr>
          </a:p>
          <a:p>
            <a:pPr marL="0" indent="0" eaLnBrk="1" hangingPunct="1">
              <a:defRPr/>
            </a:pPr>
            <a:r>
              <a:rPr lang="en-US" sz="1200" dirty="0"/>
              <a:t>The Illinois Job Training and Economic Development (JTED) Grant Program is funded by State of Illinois General Revenue Funds appropriated by the General Assembly in the State Fiscal Year 2024 budget. The requirements of the program follow</a:t>
            </a:r>
            <a:r>
              <a:rPr lang="en-US" sz="1200" dirty="0">
                <a:latin typeface="+mn-lt"/>
              </a:rPr>
              <a:t> 20 ILCS 605/605-415 (JTED Act) and the rules adopted in support of the JTED Act, 56 Ill. Admin. Code Part 2660 (JTED Rules).    </a:t>
            </a:r>
            <a:r>
              <a:rPr lang="en-US" sz="1200" dirty="0">
                <a:solidFill>
                  <a:srgbClr val="000000"/>
                </a:solidFill>
                <a:latin typeface="+mn-lt"/>
              </a:rPr>
              <a:t> </a:t>
            </a:r>
            <a:endParaRPr lang="en-US" altLang="en-US" sz="1200" dirty="0">
              <a:latin typeface="+mn-lt"/>
            </a:endParaRPr>
          </a:p>
          <a:p>
            <a:pPr eaLnBrk="1" hangingPunct="1">
              <a:buFont typeface="Arial" panose="020B0604020202020204" pitchFamily="34" charset="0"/>
              <a:buChar char="•"/>
              <a:defRPr/>
            </a:pPr>
            <a:endParaRPr lang="en-US" altLang="en-US" sz="1400" dirty="0"/>
          </a:p>
        </p:txBody>
      </p:sp>
      <p:pic>
        <p:nvPicPr>
          <p:cNvPr id="15364" name="Picture 1">
            <a:extLst>
              <a:ext uri="{FF2B5EF4-FFF2-40B4-BE49-F238E27FC236}">
                <a16:creationId xmlns:a16="http://schemas.microsoft.com/office/drawing/2014/main" id="{17146010-546A-44BB-F6E8-32B722DC2B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913" y="5208588"/>
            <a:ext cx="2509837" cy="154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11FE90F2-0D07-7910-28E5-60BADEB049B0}"/>
              </a:ext>
            </a:extLst>
          </p:cNvPr>
          <p:cNvSpPr>
            <a:spLocks noGrp="1" noChangeArrowheads="1"/>
          </p:cNvSpPr>
          <p:nvPr>
            <p:ph type="title"/>
          </p:nvPr>
        </p:nvSpPr>
        <p:spPr>
          <a:xfrm>
            <a:off x="839788" y="457200"/>
            <a:ext cx="10512425" cy="735013"/>
          </a:xfrm>
        </p:spPr>
        <p:txBody>
          <a:bodyPr/>
          <a:lstStyle/>
          <a:p>
            <a:pPr eaLnBrk="1" hangingPunct="1"/>
            <a:r>
              <a:rPr lang="en-US" altLang="en-US">
                <a:solidFill>
                  <a:srgbClr val="0A4B6F"/>
                </a:solidFill>
                <a:cs typeface="Aharoni" panose="02010803020104030203" pitchFamily="2" charset="-79"/>
              </a:rPr>
              <a:t>Applicant Eligibility</a:t>
            </a:r>
            <a:endParaRPr lang="en-US" altLang="en-US"/>
          </a:p>
        </p:txBody>
      </p:sp>
      <p:sp>
        <p:nvSpPr>
          <p:cNvPr id="15363" name="Content Placeholder 2">
            <a:extLst>
              <a:ext uri="{FF2B5EF4-FFF2-40B4-BE49-F238E27FC236}">
                <a16:creationId xmlns:a16="http://schemas.microsoft.com/office/drawing/2014/main" id="{7A978409-2BDE-188D-E50C-33C077B14A36}"/>
              </a:ext>
            </a:extLst>
          </p:cNvPr>
          <p:cNvSpPr txBox="1">
            <a:spLocks noChangeArrowheads="1"/>
          </p:cNvSpPr>
          <p:nvPr/>
        </p:nvSpPr>
        <p:spPr bwMode="auto">
          <a:xfrm>
            <a:off x="346075" y="1179513"/>
            <a:ext cx="11499850" cy="5221287"/>
          </a:xfrm>
          <a:prstGeom prst="rect">
            <a:avLst/>
          </a:prstGeom>
          <a:noFill/>
          <a:ln>
            <a:noFill/>
          </a:ln>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Franklin Gothic Book" panose="020B050302010202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Franklin Gothic Book" panose="020B05030201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Franklin Gothic Book" panose="020B05030201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Franklin Gothic Book" panose="020B05030201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Franklin Gothic Book" panose="020B05030201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Franklin Gothic Book" panose="020B05030201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Franklin Gothic Book" panose="020B05030201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Franklin Gothic Book" panose="020B05030201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Franklin Gothic Book" panose="020B0503020102020204" pitchFamily="34" charset="0"/>
              </a:defRPr>
            </a:lvl9pPr>
          </a:lstStyle>
          <a:p>
            <a:pPr marL="457200" lvl="1" indent="0" eaLnBrk="1" hangingPunct="1">
              <a:buFont typeface="Arial" panose="020B0604020202020204" pitchFamily="34" charset="0"/>
              <a:buNone/>
              <a:defRPr/>
            </a:pPr>
            <a:r>
              <a:rPr lang="en-US" altLang="en-US" sz="1800" b="1" dirty="0"/>
              <a:t>Eligible Applicants:</a:t>
            </a:r>
          </a:p>
          <a:p>
            <a:pPr marL="925830" lvl="1" indent="-285750" algn="just" eaLnBrk="1" hangingPunct="1">
              <a:defRPr/>
            </a:pPr>
            <a:r>
              <a:rPr lang="en-US" altLang="en-US" sz="1400" b="1" dirty="0"/>
              <a:t>Lead entity of the Continuum of Care Continuum of Care (COC) organizations </a:t>
            </a:r>
            <a:r>
              <a:rPr lang="en-US" altLang="en-US" sz="1400" dirty="0"/>
              <a:t>including private nonprofit organizations (which may include a faith-based organization), and </a:t>
            </a:r>
          </a:p>
          <a:p>
            <a:pPr marL="640080" lvl="1" indent="0" algn="just" eaLnBrk="1" hangingPunct="1">
              <a:buFont typeface="Arial" panose="020B0604020202020204" pitchFamily="34" charset="0"/>
              <a:buNone/>
              <a:defRPr/>
            </a:pPr>
            <a:endParaRPr lang="en-US" altLang="en-US" sz="1400" dirty="0"/>
          </a:p>
          <a:p>
            <a:pPr marL="925830" lvl="1" indent="-285750" algn="just" eaLnBrk="1" hangingPunct="1">
              <a:defRPr/>
            </a:pPr>
            <a:r>
              <a:rPr lang="en-US" altLang="en-US" sz="1400" b="1" dirty="0"/>
              <a:t>Local Workforce Innovation Area (LWIA) organizations </a:t>
            </a:r>
            <a:r>
              <a:rPr lang="en-US" altLang="en-US" sz="1400" dirty="0"/>
              <a:t>that administer the Federal Workforce Innovation and Opportunity Act (WIOA) </a:t>
            </a:r>
          </a:p>
          <a:p>
            <a:pPr marL="640080" lvl="1" indent="0" algn="just" eaLnBrk="1" hangingPunct="1">
              <a:buFont typeface="Arial" panose="020B0604020202020204" pitchFamily="34" charset="0"/>
              <a:buNone/>
              <a:defRPr/>
            </a:pPr>
            <a:endParaRPr lang="en-US" altLang="en-US" sz="1400" dirty="0"/>
          </a:p>
          <a:p>
            <a:pPr marL="925830" lvl="1" indent="-285750" algn="just" eaLnBrk="1" hangingPunct="1">
              <a:defRPr/>
            </a:pPr>
            <a:r>
              <a:rPr lang="en-US" altLang="en-US" sz="1400" dirty="0"/>
              <a:t>One of the partnering organization must have demonstrated expertise and effectiveness in administering workforce development programs [20 ILCS 605/605-415(b)] </a:t>
            </a:r>
          </a:p>
          <a:p>
            <a:pPr marL="640080" lvl="1" indent="0" algn="just" eaLnBrk="1" hangingPunct="1">
              <a:buFont typeface="Arial" panose="020B0604020202020204" pitchFamily="34" charset="0"/>
              <a:buNone/>
              <a:defRPr/>
            </a:pPr>
            <a:endParaRPr lang="en-US" altLang="en-US" sz="1400" dirty="0"/>
          </a:p>
          <a:p>
            <a:pPr marL="925830" lvl="1" indent="-285750" algn="just" eaLnBrk="1" hangingPunct="1">
              <a:defRPr/>
            </a:pPr>
            <a:r>
              <a:rPr lang="en-US" altLang="en-US" sz="1400" b="1" dirty="0"/>
              <a:t>Note: </a:t>
            </a:r>
            <a:r>
              <a:rPr lang="en-US" altLang="en-US" sz="1400" dirty="0"/>
              <a:t>COC’s that are government entities are NOT eligible to be the lead applicant, </a:t>
            </a:r>
            <a:r>
              <a:rPr lang="en-US" sz="1400" dirty="0"/>
              <a:t>The lead entity must meet the statutory definition for Eligible Entity but can partner with a CoC to run the program if the CoC doesn’t meet the definition for eligible entity. </a:t>
            </a:r>
          </a:p>
          <a:p>
            <a:pPr marL="640080" lvl="1" indent="0" algn="just" eaLnBrk="1" hangingPunct="1">
              <a:buFont typeface="Arial" panose="020B0604020202020204" pitchFamily="34" charset="0"/>
              <a:buNone/>
              <a:defRPr/>
            </a:pPr>
            <a:endParaRPr lang="en-US" altLang="en-US" sz="1400" dirty="0"/>
          </a:p>
          <a:p>
            <a:pPr marL="457200" lvl="1" indent="0" eaLnBrk="1" hangingPunct="1">
              <a:buFont typeface="Arial" panose="020B0604020202020204" pitchFamily="34" charset="0"/>
              <a:buNone/>
              <a:defRPr/>
            </a:pPr>
            <a:r>
              <a:rPr lang="en-US" altLang="en-US" sz="1800" b="1" dirty="0"/>
              <a:t>Eligible Participants: </a:t>
            </a:r>
          </a:p>
          <a:p>
            <a:pPr marL="925830" lvl="1" indent="-285750" algn="just" eaLnBrk="1" hangingPunct="1">
              <a:defRPr/>
            </a:pPr>
            <a:r>
              <a:rPr lang="en-US" altLang="en-US" sz="1400" dirty="0"/>
              <a:t>The JTED program regulations require that services be provided to the “target population,” defined as persons who are unemployed, under-employed, or under-represented that have one or more barriers to employment.  [20 ILCS 605/605-415(b)].  This NOFO will address the needs of a specific sub-population of the JTED “target population”:  Individuals experiencing homelessness who </a:t>
            </a:r>
            <a:r>
              <a:rPr lang="en-US" sz="1400" dirty="0"/>
              <a:t> reside in shelters or who participate in a Rapid Re-housing (RRH) Program</a:t>
            </a:r>
            <a:r>
              <a:rPr lang="en-US" altLang="en-US" sz="1400" dirty="0"/>
              <a:t>.</a:t>
            </a:r>
          </a:p>
          <a:p>
            <a:pPr marL="457200" lvl="1" indent="0" eaLnBrk="1" hangingPunct="1">
              <a:buFont typeface="Arial" panose="020B0604020202020204" pitchFamily="34" charset="0"/>
              <a:buNone/>
              <a:defRPr/>
            </a:pPr>
            <a:endParaRPr lang="en-US" altLang="en-US" sz="1800" dirty="0"/>
          </a:p>
        </p:txBody>
      </p:sp>
      <p:pic>
        <p:nvPicPr>
          <p:cNvPr id="16388" name="Picture 1">
            <a:extLst>
              <a:ext uri="{FF2B5EF4-FFF2-40B4-BE49-F238E27FC236}">
                <a16:creationId xmlns:a16="http://schemas.microsoft.com/office/drawing/2014/main" id="{864C18E7-70DA-585C-2797-96DF3BC0A4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138" y="5310188"/>
            <a:ext cx="2509837" cy="154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8E08BEC4-14C3-0578-D295-60F6591E33C7}"/>
              </a:ext>
            </a:extLst>
          </p:cNvPr>
          <p:cNvSpPr txBox="1">
            <a:spLocks noChangeArrowheads="1"/>
          </p:cNvSpPr>
          <p:nvPr/>
        </p:nvSpPr>
        <p:spPr bwMode="auto">
          <a:xfrm>
            <a:off x="814388" y="311150"/>
            <a:ext cx="10512425" cy="73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90000"/>
              </a:lnSpc>
              <a:spcBef>
                <a:spcPts val="1000"/>
              </a:spcBef>
              <a:buFont typeface="Arial" panose="020B0604020202020204" pitchFamily="34" charset="0"/>
              <a:buChar char="•"/>
              <a:defRPr sz="2800">
                <a:solidFill>
                  <a:schemeClr val="tx1"/>
                </a:solidFill>
                <a:latin typeface="Franklin Gothic Book" panose="020B050302010202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Franklin Gothic Book" panose="020B05030201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Franklin Gothic Book" panose="020B05030201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Franklin Gothic Book" panose="020B05030201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Franklin Gothic Book" panose="020B05030201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Franklin Gothic Book" panose="020B05030201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Franklin Gothic Book" panose="020B05030201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Franklin Gothic Book" panose="020B05030201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Franklin Gothic Book" panose="020B0503020102020204" pitchFamily="34" charset="0"/>
              </a:defRPr>
            </a:lvl9pPr>
          </a:lstStyle>
          <a:p>
            <a:pPr algn="ctr" eaLnBrk="1" hangingPunct="1">
              <a:spcBef>
                <a:spcPct val="0"/>
              </a:spcBef>
              <a:buFontTx/>
              <a:buNone/>
            </a:pPr>
            <a:r>
              <a:rPr lang="en-US" altLang="en-US" sz="3200">
                <a:solidFill>
                  <a:srgbClr val="0A4B6F"/>
                </a:solidFill>
                <a:latin typeface="Franklin Gothic Medium" panose="020B0603020102020204" pitchFamily="34" charset="0"/>
                <a:cs typeface="Aharoni" panose="02010803020104030203" pitchFamily="2" charset="-79"/>
              </a:rPr>
              <a:t>CoC and LWIA Locations and Number of Beds Shelter/RRH</a:t>
            </a:r>
            <a:endParaRPr lang="en-US" altLang="en-US" sz="3200">
              <a:latin typeface="Franklin Gothic Medium" panose="020B0603020102020204" pitchFamily="34" charset="0"/>
            </a:endParaRPr>
          </a:p>
        </p:txBody>
      </p:sp>
      <p:pic>
        <p:nvPicPr>
          <p:cNvPr id="17411" name="Picture 2">
            <a:extLst>
              <a:ext uri="{FF2B5EF4-FFF2-40B4-BE49-F238E27FC236}">
                <a16:creationId xmlns:a16="http://schemas.microsoft.com/office/drawing/2014/main" id="{6E930BC2-5D79-022B-D454-99DF73107A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188" y="1046163"/>
            <a:ext cx="4764087" cy="571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3">
            <a:extLst>
              <a:ext uri="{FF2B5EF4-FFF2-40B4-BE49-F238E27FC236}">
                <a16:creationId xmlns:a16="http://schemas.microsoft.com/office/drawing/2014/main" id="{6E719FA4-435C-6D19-4FD0-DF17EB24F9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2206" r="11700"/>
          <a:stretch>
            <a:fillRect/>
          </a:stretch>
        </p:blipFill>
        <p:spPr bwMode="auto">
          <a:xfrm>
            <a:off x="5599113" y="1144588"/>
            <a:ext cx="6294437"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1F8DB0B9-9D13-3107-C189-6025588D8C25}"/>
              </a:ext>
            </a:extLst>
          </p:cNvPr>
          <p:cNvSpPr>
            <a:spLocks noGrp="1" noChangeArrowheads="1"/>
          </p:cNvSpPr>
          <p:nvPr>
            <p:ph type="title"/>
          </p:nvPr>
        </p:nvSpPr>
        <p:spPr>
          <a:xfrm>
            <a:off x="569913" y="528638"/>
            <a:ext cx="10515600" cy="649287"/>
          </a:xfrm>
        </p:spPr>
        <p:txBody>
          <a:bodyPr/>
          <a:lstStyle/>
          <a:p>
            <a:pPr eaLnBrk="1" hangingPunct="1"/>
            <a:r>
              <a:rPr lang="en-US" altLang="en-US">
                <a:solidFill>
                  <a:srgbClr val="0A4B6F"/>
                </a:solidFill>
                <a:cs typeface="Aharoni" panose="02010803020104030203" pitchFamily="2" charset="-79"/>
              </a:rPr>
              <a:t>Partnerships</a:t>
            </a:r>
            <a:endParaRPr lang="en-US" altLang="en-US"/>
          </a:p>
        </p:txBody>
      </p:sp>
      <p:sp>
        <p:nvSpPr>
          <p:cNvPr id="5" name="TextBox 4">
            <a:extLst>
              <a:ext uri="{FF2B5EF4-FFF2-40B4-BE49-F238E27FC236}">
                <a16:creationId xmlns:a16="http://schemas.microsoft.com/office/drawing/2014/main" id="{8B215B39-AB55-AE1E-4B85-1CF432E0FCCD}"/>
              </a:ext>
            </a:extLst>
          </p:cNvPr>
          <p:cNvSpPr txBox="1"/>
          <p:nvPr/>
        </p:nvSpPr>
        <p:spPr>
          <a:xfrm>
            <a:off x="569913" y="1346200"/>
            <a:ext cx="10839450" cy="4524375"/>
          </a:xfrm>
          <a:prstGeom prst="rect">
            <a:avLst/>
          </a:prstGeom>
          <a:noFill/>
        </p:spPr>
        <p:txBody>
          <a:bodyPr>
            <a:spAutoFit/>
          </a:bodyPr>
          <a:lstStyle/>
          <a:p>
            <a:pPr marL="285750" indent="-285750">
              <a:buFont typeface="Arial" panose="020B0604020202020204" pitchFamily="34" charset="0"/>
              <a:buChar char="•"/>
              <a:defRPr/>
            </a:pPr>
            <a:r>
              <a:rPr lang="en-US" dirty="0"/>
              <a:t>At a minimum, the pilot programs must have a partnership between the lead agency of the COC in the area, the Local Workforce Innovation Area(s) ("LWIA"), and one or more organizations that operate an RRH program or shelter in the area. </a:t>
            </a:r>
          </a:p>
          <a:p>
            <a:pPr>
              <a:defRPr/>
            </a:pPr>
            <a:endParaRPr lang="en-US" dirty="0"/>
          </a:p>
          <a:p>
            <a:pPr marL="285750" indent="-285750">
              <a:buFont typeface="Arial" panose="020B0604020202020204" pitchFamily="34" charset="0"/>
              <a:buChar char="•"/>
              <a:defRPr/>
            </a:pPr>
            <a:r>
              <a:rPr lang="en-US" dirty="0"/>
              <a:t>This must be demonstrated through a Memorandum of Understanding (MOU) or a commitment letter that expresses the intent to develop a robust MOU during the planning period. </a:t>
            </a:r>
          </a:p>
          <a:p>
            <a:pPr>
              <a:defRPr/>
            </a:pPr>
            <a:endParaRPr lang="en-US" dirty="0"/>
          </a:p>
          <a:p>
            <a:pPr marL="285750" indent="-285750">
              <a:buFont typeface="Arial" panose="020B0604020202020204" pitchFamily="34" charset="0"/>
              <a:buChar char="•"/>
              <a:defRPr/>
            </a:pPr>
            <a:r>
              <a:rPr lang="en-US" dirty="0"/>
              <a:t>The MOU should identify roles and responsibilities, timelines, referral processes, reimbursement processes (if applicable), and how the entities will jointly share responsibility for the success and sustainability of the pilot program. </a:t>
            </a:r>
          </a:p>
          <a:p>
            <a:pPr>
              <a:defRPr/>
            </a:pPr>
            <a:endParaRPr lang="en-US" dirty="0"/>
          </a:p>
          <a:p>
            <a:pPr marL="285750" indent="-285750">
              <a:buFont typeface="Arial" panose="020B0604020202020204" pitchFamily="34" charset="0"/>
              <a:buChar char="•"/>
              <a:defRPr/>
            </a:pPr>
            <a:r>
              <a:rPr lang="en-US" dirty="0"/>
              <a:t>Partnerships should also be established with other organizations that are necessary for the success of the program, including community-based organizations that provide additional support or other services. </a:t>
            </a:r>
          </a:p>
          <a:p>
            <a:pPr marL="285750" indent="-285750">
              <a:buFont typeface="Arial" panose="020B0604020202020204" pitchFamily="34" charset="0"/>
              <a:buChar char="•"/>
              <a:defRPr/>
            </a:pPr>
            <a:endParaRPr lang="en-US" dirty="0"/>
          </a:p>
          <a:p>
            <a:pPr marL="285750" indent="-285750">
              <a:buFont typeface="Arial" panose="020B0604020202020204" pitchFamily="34" charset="0"/>
              <a:buChar char="•"/>
              <a:defRPr/>
            </a:pPr>
            <a:r>
              <a:rPr lang="en-US" dirty="0"/>
              <a:t>The NOFO includes a 6-month planning period to establish partnerships and </a:t>
            </a:r>
          </a:p>
          <a:p>
            <a:pPr>
              <a:defRPr/>
            </a:pPr>
            <a:r>
              <a:rPr lang="en-US" dirty="0"/>
              <a:t>     design the pilot.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89CD0629-0C73-CF24-AFD4-7F9027AB6F4E}"/>
              </a:ext>
            </a:extLst>
          </p:cNvPr>
          <p:cNvSpPr>
            <a:spLocks noGrp="1" noChangeArrowheads="1"/>
          </p:cNvSpPr>
          <p:nvPr>
            <p:ph type="title"/>
          </p:nvPr>
        </p:nvSpPr>
        <p:spPr>
          <a:xfrm>
            <a:off x="839788" y="457200"/>
            <a:ext cx="10512425" cy="735013"/>
          </a:xfrm>
        </p:spPr>
        <p:txBody>
          <a:bodyPr/>
          <a:lstStyle/>
          <a:p>
            <a:pPr eaLnBrk="1" hangingPunct="1"/>
            <a:r>
              <a:rPr lang="en-US" altLang="en-US">
                <a:solidFill>
                  <a:srgbClr val="0A4B6F"/>
                </a:solidFill>
                <a:cs typeface="Aharoni" panose="02010803020104030203" pitchFamily="2" charset="-79"/>
              </a:rPr>
              <a:t>Funding</a:t>
            </a:r>
            <a:endParaRPr lang="en-US" altLang="en-US"/>
          </a:p>
        </p:txBody>
      </p:sp>
      <p:sp>
        <p:nvSpPr>
          <p:cNvPr id="14339" name="Content Placeholder 2">
            <a:extLst>
              <a:ext uri="{FF2B5EF4-FFF2-40B4-BE49-F238E27FC236}">
                <a16:creationId xmlns:a16="http://schemas.microsoft.com/office/drawing/2014/main" id="{62905CDD-DEDB-9ACB-29AA-9CC7AB3D9939}"/>
              </a:ext>
            </a:extLst>
          </p:cNvPr>
          <p:cNvSpPr txBox="1">
            <a:spLocks noChangeArrowheads="1"/>
          </p:cNvSpPr>
          <p:nvPr/>
        </p:nvSpPr>
        <p:spPr bwMode="auto">
          <a:xfrm>
            <a:off x="331788" y="1346200"/>
            <a:ext cx="11499850" cy="5221288"/>
          </a:xfrm>
          <a:prstGeom prst="rect">
            <a:avLst/>
          </a:prstGeom>
          <a:noFill/>
          <a:ln>
            <a:noFill/>
          </a:ln>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Franklin Gothic Book" panose="020B050302010202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Franklin Gothic Book" panose="020B05030201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Franklin Gothic Book" panose="020B05030201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Franklin Gothic Book" panose="020B05030201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Franklin Gothic Book" panose="020B05030201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Franklin Gothic Book" panose="020B05030201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Franklin Gothic Book" panose="020B05030201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Franklin Gothic Book" panose="020B05030201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Franklin Gothic Book" panose="020B0503020102020204" pitchFamily="34" charset="0"/>
              </a:defRPr>
            </a:lvl9pPr>
          </a:lstStyle>
          <a:p>
            <a:pPr lvl="1" eaLnBrk="1" hangingPunct="1">
              <a:lnSpc>
                <a:spcPct val="150000"/>
              </a:lnSpc>
              <a:defRPr/>
            </a:pPr>
            <a:r>
              <a:rPr lang="en-US" altLang="en-US" sz="2800" dirty="0"/>
              <a:t>Funding Source:   State of Illinois General Revenue Funds</a:t>
            </a:r>
          </a:p>
          <a:p>
            <a:pPr lvl="1" eaLnBrk="1" hangingPunct="1">
              <a:lnSpc>
                <a:spcPct val="150000"/>
              </a:lnSpc>
              <a:defRPr/>
            </a:pPr>
            <a:r>
              <a:rPr lang="en-US" altLang="en-US" sz="2800" dirty="0"/>
              <a:t>Total NOFO amount:  $5,000,000</a:t>
            </a:r>
          </a:p>
          <a:p>
            <a:pPr lvl="1" eaLnBrk="1" hangingPunct="1">
              <a:lnSpc>
                <a:spcPct val="150000"/>
              </a:lnSpc>
              <a:defRPr/>
            </a:pPr>
            <a:r>
              <a:rPr lang="en-US" altLang="en-US" sz="2800" dirty="0"/>
              <a:t>Award Range:  Individual awards not to exceed $2,000,000</a:t>
            </a:r>
          </a:p>
          <a:p>
            <a:pPr lvl="1" eaLnBrk="1" hangingPunct="1">
              <a:lnSpc>
                <a:spcPct val="150000"/>
              </a:lnSpc>
              <a:defRPr/>
            </a:pPr>
            <a:r>
              <a:rPr lang="en-US" altLang="en-US" sz="2800" dirty="0"/>
              <a:t>Number of Anticipated Awardees:  3 - 5</a:t>
            </a:r>
          </a:p>
          <a:p>
            <a:pPr lvl="1" eaLnBrk="1" hangingPunct="1">
              <a:lnSpc>
                <a:spcPct val="150000"/>
              </a:lnSpc>
              <a:defRPr/>
            </a:pPr>
            <a:r>
              <a:rPr lang="en-US" altLang="en-US" sz="2800" dirty="0"/>
              <a:t>Matching Requirements:  No matching funds required</a:t>
            </a:r>
          </a:p>
          <a:p>
            <a:pPr lvl="1" eaLnBrk="1" hangingPunct="1">
              <a:lnSpc>
                <a:spcPct val="150000"/>
              </a:lnSpc>
              <a:defRPr/>
            </a:pPr>
            <a:r>
              <a:rPr lang="en-US" altLang="en-US" sz="2800" dirty="0"/>
              <a:t>Pre-Award Costs Allowed:  Yes</a:t>
            </a:r>
          </a:p>
          <a:p>
            <a:pPr lvl="1" eaLnBrk="1" hangingPunct="1">
              <a:lnSpc>
                <a:spcPct val="150000"/>
              </a:lnSpc>
              <a:defRPr/>
            </a:pPr>
            <a:r>
              <a:rPr lang="en-US" altLang="en-US" sz="2800" dirty="0"/>
              <a:t>Indirect Costs Allowed:  Yes</a:t>
            </a:r>
          </a:p>
          <a:p>
            <a:pPr marL="457200" lvl="1" indent="0" eaLnBrk="1" hangingPunct="1">
              <a:buFont typeface="Arial" panose="020B0604020202020204" pitchFamily="34" charset="0"/>
              <a:buNone/>
              <a:defRPr/>
            </a:pPr>
            <a:endParaRPr lang="en-US" altLang="en-US" sz="4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C66288B5-BC48-AAAE-F78E-60C97E286C39}"/>
              </a:ext>
            </a:extLst>
          </p:cNvPr>
          <p:cNvSpPr>
            <a:spLocks noGrp="1" noChangeArrowheads="1"/>
          </p:cNvSpPr>
          <p:nvPr>
            <p:ph type="title"/>
          </p:nvPr>
        </p:nvSpPr>
        <p:spPr>
          <a:xfrm>
            <a:off x="569913" y="528638"/>
            <a:ext cx="10515600" cy="649287"/>
          </a:xfrm>
        </p:spPr>
        <p:txBody>
          <a:bodyPr/>
          <a:lstStyle/>
          <a:p>
            <a:pPr eaLnBrk="1" hangingPunct="1"/>
            <a:r>
              <a:rPr lang="en-US" altLang="en-US">
                <a:solidFill>
                  <a:srgbClr val="0A4B6F"/>
                </a:solidFill>
                <a:cs typeface="Aharoni" panose="02010803020104030203" pitchFamily="2" charset="-79"/>
              </a:rPr>
              <a:t>Building Partnerships</a:t>
            </a:r>
            <a:endParaRPr lang="en-US" altLang="en-US"/>
          </a:p>
        </p:txBody>
      </p:sp>
      <p:sp>
        <p:nvSpPr>
          <p:cNvPr id="21507" name="TextBox 2">
            <a:extLst>
              <a:ext uri="{FF2B5EF4-FFF2-40B4-BE49-F238E27FC236}">
                <a16:creationId xmlns:a16="http://schemas.microsoft.com/office/drawing/2014/main" id="{5F674E07-328A-77C6-7803-CF4320249C77}"/>
              </a:ext>
            </a:extLst>
          </p:cNvPr>
          <p:cNvSpPr txBox="1">
            <a:spLocks noChangeArrowheads="1"/>
          </p:cNvSpPr>
          <p:nvPr/>
        </p:nvSpPr>
        <p:spPr bwMode="auto">
          <a:xfrm>
            <a:off x="628650" y="1450975"/>
            <a:ext cx="10091738" cy="600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defRPr>
            </a:lvl9pPr>
          </a:lstStyle>
          <a:p>
            <a:r>
              <a:rPr lang="en-US" altLang="en-US" sz="2400" b="1"/>
              <a:t>Small Group Regional Discussions</a:t>
            </a:r>
          </a:p>
          <a:p>
            <a:endParaRPr lang="en-US" altLang="en-US"/>
          </a:p>
          <a:p>
            <a:r>
              <a:rPr lang="en-US" altLang="en-US" b="1"/>
              <a:t>Define Problem</a:t>
            </a:r>
          </a:p>
          <a:p>
            <a:r>
              <a:rPr lang="en-US" altLang="en-US"/>
              <a:t>Keep forefront the end results/outcomes -  what are the needs of the customer </a:t>
            </a:r>
          </a:p>
          <a:p>
            <a:endParaRPr lang="en-US" altLang="en-US"/>
          </a:p>
          <a:p>
            <a:r>
              <a:rPr lang="en-US" altLang="en-US" b="1"/>
              <a:t>Mapping Assets</a:t>
            </a:r>
          </a:p>
          <a:p>
            <a:r>
              <a:rPr lang="en-US" altLang="en-US"/>
              <a:t>What do the partnering organizations bring to the table.  This includes the organizations assets as well as existing relationships/networks assets.</a:t>
            </a:r>
          </a:p>
          <a:p>
            <a:r>
              <a:rPr lang="en-US" altLang="en-US"/>
              <a:t>	Considerations:</a:t>
            </a:r>
          </a:p>
          <a:p>
            <a:r>
              <a:rPr lang="en-US" altLang="en-US"/>
              <a:t>	Is there duplication or enhancement of assets?  Where are the gaps in assets?</a:t>
            </a:r>
          </a:p>
          <a:p>
            <a:r>
              <a:rPr lang="en-US" altLang="en-US"/>
              <a:t>	How is collaboration advantages to achieving results?</a:t>
            </a:r>
          </a:p>
          <a:p>
            <a:endParaRPr lang="en-US" altLang="en-US"/>
          </a:p>
          <a:p>
            <a:r>
              <a:rPr lang="en-US" altLang="en-US" b="1"/>
              <a:t>Next Steps to Developing Partnership</a:t>
            </a:r>
          </a:p>
          <a:p>
            <a:r>
              <a:rPr lang="en-US" altLang="en-US"/>
              <a:t>How can we get involved in developing this partnership</a:t>
            </a:r>
          </a:p>
          <a:p>
            <a:endParaRPr lang="en-US" altLang="en-US"/>
          </a:p>
          <a:p>
            <a:endParaRPr lang="en-US" altLang="en-US"/>
          </a:p>
          <a:p>
            <a:endParaRPr lang="en-US" altLang="en-US"/>
          </a:p>
          <a:p>
            <a:endParaRPr lang="en-US" altLang="en-US"/>
          </a:p>
          <a:p>
            <a:endParaRPr lang="en-US" altLang="en-US"/>
          </a:p>
          <a:p>
            <a:endParaRPr lang="en-US" altLang="en-US"/>
          </a:p>
          <a:p>
            <a:endParaRPr lang="en-US" altLang="en-US"/>
          </a:p>
        </p:txBody>
      </p:sp>
    </p:spTree>
  </p:cSld>
  <p:clrMapOvr>
    <a:masterClrMapping/>
  </p:clrMapOvr>
</p:sld>
</file>

<file path=ppt/theme/theme1.xml><?xml version="1.0" encoding="utf-8"?>
<a:theme xmlns:a="http://schemas.openxmlformats.org/drawingml/2006/main" name="Office Theme">
  <a:themeElements>
    <a:clrScheme name="Custom 3">
      <a:dk1>
        <a:srgbClr val="44546A"/>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DCEO Powerpoint Template">
      <a:majorFont>
        <a:latin typeface="Franklin Gothic Medium"/>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ome Illinois Meet and Greet - MARCH 20.pot  -  Read-Only  -  Compatibility Mode" id="{75A75E6C-8010-4EC1-B0C8-263AB10BB85C}" vid="{B79C48F5-11C0-4165-AC31-B8E21C7C930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URLs xmlns="628deba3-ad18-4f7d-837d-8b626f24ef64"/>
    <PublishingExpirationDate xmlns="http://schemas.microsoft.com/sharepoint/v3" xsi:nil="true"/>
    <PublishingStartDate xmlns="http://schemas.microsoft.com/sharepoint/v3" xsi:nil="true"/>
    <URL xmlns="628deba3-ad18-4f7d-837d-8b626f24ef64">
      <Url xsi:nil="true"/>
      <Description xsi:nil="true"/>
    </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D691C890CC1C141B3769DAEBBB08F26" ma:contentTypeVersion="7" ma:contentTypeDescription="Create a new document." ma:contentTypeScope="" ma:versionID="e421a4fe5f8803a424d1170cd6b71f44">
  <xsd:schema xmlns:xsd="http://www.w3.org/2001/XMLSchema" xmlns:xs="http://www.w3.org/2001/XMLSchema" xmlns:p="http://schemas.microsoft.com/office/2006/metadata/properties" xmlns:ns1="http://schemas.microsoft.com/sharepoint/v3" xmlns:ns2="628deba3-ad18-4f7d-837d-8b626f24ef64" targetNamespace="http://schemas.microsoft.com/office/2006/metadata/properties" ma:root="true" ma:fieldsID="ccde1ab382c562759cc71332a52d597b" ns1:_="" ns2:_="">
    <xsd:import namespace="http://schemas.microsoft.com/sharepoint/v3"/>
    <xsd:import namespace="628deba3-ad18-4f7d-837d-8b626f24ef64"/>
    <xsd:element name="properties">
      <xsd:complexType>
        <xsd:sequence>
          <xsd:element name="documentManagement">
            <xsd:complexType>
              <xsd:all>
                <xsd:element ref="ns1:PublishingStartDate" minOccurs="0"/>
                <xsd:element ref="ns1:PublishingExpirationDate" minOccurs="0"/>
                <xsd:element ref="ns2:URL" minOccurs="0"/>
                <xsd:element ref="ns2:UR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28deba3-ad18-4f7d-837d-8b626f24ef64" elementFormDefault="qualified">
    <xsd:import namespace="http://schemas.microsoft.com/office/2006/documentManagement/types"/>
    <xsd:import namespace="http://schemas.microsoft.com/office/infopath/2007/PartnerControls"/>
    <xsd:element name="URL" ma:index="10" nillable="true" ma:displayName="URL" ma:format="Hyperlink" ma:internalName="URL">
      <xsd:complexType>
        <xsd:complexContent>
          <xsd:extension base="dms:URL">
            <xsd:sequence>
              <xsd:element name="Url" type="dms:ValidUrl" minOccurs="0" nillable="true"/>
              <xsd:element name="Description" type="xsd:string" nillable="true"/>
            </xsd:sequence>
          </xsd:extension>
        </xsd:complexContent>
      </xsd:complexType>
    </xsd:element>
    <xsd:element name="URLs" ma:index="11" nillable="true" ma:displayName="URLs" ma:list="{3e68b601-11f6-4942-a07e-a047c38a7446}" ma:internalName="URLs" ma:showField="ComplianceAssetI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CE6D67B-E0DB-4139-B860-CF427DC99C37}">
  <ds:schemaRefs>
    <ds:schemaRef ds:uri="http://schemas.microsoft.com/sharepoint/v3/contenttype/forms"/>
  </ds:schemaRefs>
</ds:datastoreItem>
</file>

<file path=customXml/itemProps2.xml><?xml version="1.0" encoding="utf-8"?>
<ds:datastoreItem xmlns:ds="http://schemas.openxmlformats.org/officeDocument/2006/customXml" ds:itemID="{D4B53073-0FB8-4FDE-AA9C-1951BA24D37C}">
  <ds:schemaRefs>
    <ds:schemaRef ds:uri="http://schemas.microsoft.com/office/2006/documentManagement/types"/>
    <ds:schemaRef ds:uri="http://purl.org/dc/terms/"/>
    <ds:schemaRef ds:uri="dd54045c-b46d-4c13-9da1-a7be3883e8fd"/>
    <ds:schemaRef ds:uri="http://purl.org/dc/dcmitype/"/>
    <ds:schemaRef ds:uri="http://schemas.microsoft.com/office/infopath/2007/PartnerControls"/>
    <ds:schemaRef ds:uri="http://purl.org/dc/elements/1.1/"/>
    <ds:schemaRef ds:uri="http://schemas.microsoft.com/office/2006/metadata/properties"/>
    <ds:schemaRef ds:uri="eb97dfe2-fd51-4e41-93e8-d8716fab69f8"/>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70360D75-5D80-4375-9EF7-462BF01E6180}"/>
</file>

<file path=docProps/app.xml><?xml version="1.0" encoding="utf-8"?>
<Properties xmlns="http://schemas.openxmlformats.org/officeDocument/2006/extended-properties" xmlns:vt="http://schemas.openxmlformats.org/officeDocument/2006/docPropsVTypes">
  <Template/>
  <TotalTime>6925</TotalTime>
  <Words>1082</Words>
  <Application>Microsoft Office PowerPoint</Application>
  <PresentationFormat>Widescreen</PresentationFormat>
  <Paragraphs>95</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-apple-system</vt:lpstr>
      <vt:lpstr>Arial</vt:lpstr>
      <vt:lpstr>Franklin Gothic Book</vt:lpstr>
      <vt:lpstr>Franklin Gothic Medium</vt:lpstr>
      <vt:lpstr>Symbol</vt:lpstr>
      <vt:lpstr>Office Theme</vt:lpstr>
      <vt:lpstr>Home Illinois Workforce Pilot:  Job Training and Economic Development Program </vt:lpstr>
      <vt:lpstr>Agenda</vt:lpstr>
      <vt:lpstr>Commentators</vt:lpstr>
      <vt:lpstr>Overview</vt:lpstr>
      <vt:lpstr>Applicant Eligibility</vt:lpstr>
      <vt:lpstr>PowerPoint Presentation</vt:lpstr>
      <vt:lpstr>Partnerships</vt:lpstr>
      <vt:lpstr>Funding</vt:lpstr>
      <vt:lpstr>Building Partnerships</vt:lpstr>
      <vt:lpstr>Report Out From Small Group Discussion</vt:lpstr>
      <vt:lpstr>Important Dates</vt:lpstr>
      <vt:lpstr>Questions?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NOFO Program Name</dc:title>
  <dc:creator>Buskirk, Megan</dc:creator>
  <cp:lastModifiedBy>Stone, Tammy</cp:lastModifiedBy>
  <cp:revision>67</cp:revision>
  <dcterms:created xsi:type="dcterms:W3CDTF">2023-07-25T17:53:09Z</dcterms:created>
  <dcterms:modified xsi:type="dcterms:W3CDTF">2024-03-20T15:39:01Z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0x0101003D691C890CC1C141B3769DAEBBB08F26</vt:lpwstr>
  </property>
</Properties>
</file>